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87" r:id="rId3"/>
    <p:sldId id="258" r:id="rId4"/>
    <p:sldId id="261" r:id="rId5"/>
    <p:sldId id="262" r:id="rId6"/>
    <p:sldId id="263" r:id="rId7"/>
    <p:sldId id="267" r:id="rId8"/>
    <p:sldId id="271" r:id="rId9"/>
    <p:sldId id="272" r:id="rId10"/>
    <p:sldId id="275" r:id="rId11"/>
    <p:sldId id="288" r:id="rId12"/>
    <p:sldId id="289" r:id="rId13"/>
    <p:sldId id="290" r:id="rId14"/>
    <p:sldId id="291" r:id="rId15"/>
    <p:sldId id="278" r:id="rId16"/>
    <p:sldId id="283" r:id="rId17"/>
    <p:sldId id="284" r:id="rId18"/>
    <p:sldId id="292" r:id="rId19"/>
    <p:sldId id="293" r:id="rId20"/>
    <p:sldId id="294" r:id="rId2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645" autoAdjust="0"/>
    <p:restoredTop sz="94660"/>
  </p:normalViewPr>
  <p:slideViewPr>
    <p:cSldViewPr>
      <p:cViewPr varScale="1">
        <p:scale>
          <a:sx n="68" d="100"/>
          <a:sy n="68" d="100"/>
        </p:scale>
        <p:origin x="78" y="2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EG"/>
          </a:p>
        </p:txBody>
      </p:sp>
      <p:sp>
        <p:nvSpPr>
          <p:cNvPr id="4" name="Date Placeholder 3"/>
          <p:cNvSpPr>
            <a:spLocks noGrp="1"/>
          </p:cNvSpPr>
          <p:nvPr>
            <p:ph type="dt" sz="half" idx="10"/>
          </p:nvPr>
        </p:nvSpPr>
        <p:spPr/>
        <p:txBody>
          <a:bodyPr/>
          <a:lstStyle/>
          <a:p>
            <a:fld id="{66FACB16-1EA0-4911-8682-DADC363E471E}"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3809234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66FACB16-1EA0-4911-8682-DADC363E471E}"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3482505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66FACB16-1EA0-4911-8682-DADC363E471E}"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4085410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66FACB16-1EA0-4911-8682-DADC363E471E}"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1296591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FACB16-1EA0-4911-8682-DADC363E471E}"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1685172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Date Placeholder 4"/>
          <p:cNvSpPr>
            <a:spLocks noGrp="1"/>
          </p:cNvSpPr>
          <p:nvPr>
            <p:ph type="dt" sz="half" idx="10"/>
          </p:nvPr>
        </p:nvSpPr>
        <p:spPr/>
        <p:txBody>
          <a:bodyPr/>
          <a:lstStyle/>
          <a:p>
            <a:fld id="{66FACB16-1EA0-4911-8682-DADC363E471E}" type="datetimeFigureOut">
              <a:rPr lang="ar-EG" smtClean="0"/>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634161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Date Placeholder 6"/>
          <p:cNvSpPr>
            <a:spLocks noGrp="1"/>
          </p:cNvSpPr>
          <p:nvPr>
            <p:ph type="dt" sz="half" idx="10"/>
          </p:nvPr>
        </p:nvSpPr>
        <p:spPr/>
        <p:txBody>
          <a:bodyPr/>
          <a:lstStyle/>
          <a:p>
            <a:fld id="{66FACB16-1EA0-4911-8682-DADC363E471E}" type="datetimeFigureOut">
              <a:rPr lang="ar-EG" smtClean="0"/>
              <a:t>01/08/1441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2738411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Date Placeholder 2"/>
          <p:cNvSpPr>
            <a:spLocks noGrp="1"/>
          </p:cNvSpPr>
          <p:nvPr>
            <p:ph type="dt" sz="half" idx="10"/>
          </p:nvPr>
        </p:nvSpPr>
        <p:spPr/>
        <p:txBody>
          <a:bodyPr/>
          <a:lstStyle/>
          <a:p>
            <a:fld id="{66FACB16-1EA0-4911-8682-DADC363E471E}" type="datetimeFigureOut">
              <a:rPr lang="ar-EG" smtClean="0"/>
              <a:t>01/08/1441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1372086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FACB16-1EA0-4911-8682-DADC363E471E}" type="datetimeFigureOut">
              <a:rPr lang="ar-EG" smtClean="0"/>
              <a:t>01/08/1441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1439494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FACB16-1EA0-4911-8682-DADC363E471E}" type="datetimeFigureOut">
              <a:rPr lang="ar-EG" smtClean="0"/>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1111746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FACB16-1EA0-4911-8682-DADC363E471E}" type="datetimeFigureOut">
              <a:rPr lang="ar-EG" smtClean="0"/>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2661984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6FACB16-1EA0-4911-8682-DADC363E471E}" type="datetimeFigureOut">
              <a:rPr lang="ar-EG" smtClean="0"/>
              <a:t>01/08/1441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6ADEDD3-5276-4938-AFAB-80D109462DC3}" type="slidenum">
              <a:rPr lang="ar-EG" smtClean="0"/>
              <a:t>‹#›</a:t>
            </a:fld>
            <a:endParaRPr lang="ar-EG"/>
          </a:p>
        </p:txBody>
      </p:sp>
    </p:spTree>
    <p:extLst>
      <p:ext uri="{BB962C8B-B14F-4D97-AF65-F5344CB8AC3E}">
        <p14:creationId xmlns:p14="http://schemas.microsoft.com/office/powerpoint/2010/main" val="3370005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1520" y="404664"/>
            <a:ext cx="8424936" cy="6048672"/>
          </a:xfrm>
          <a:solidFill>
            <a:schemeClr val="accent6">
              <a:lumMod val="40000"/>
              <a:lumOff val="60000"/>
            </a:schemeClr>
          </a:solidFill>
        </p:spPr>
        <p:txBody>
          <a:bodyPr>
            <a:normAutofit/>
          </a:bodyPr>
          <a:lstStyle/>
          <a:p>
            <a:r>
              <a:rPr lang="ar-SA" dirty="0"/>
              <a:t>كلية </a:t>
            </a:r>
            <a:r>
              <a:rPr lang="ar-EG" dirty="0"/>
              <a:t>التربية</a:t>
            </a:r>
            <a:br>
              <a:rPr lang="ar-SA" dirty="0"/>
            </a:br>
            <a:r>
              <a:rPr lang="ar-SA" dirty="0"/>
              <a:t>جامعة بنها </a:t>
            </a:r>
            <a:br>
              <a:rPr lang="ar-SA" dirty="0"/>
            </a:br>
            <a:r>
              <a:rPr lang="ar-SA" dirty="0"/>
              <a:t>قسم اللغة ال</a:t>
            </a:r>
            <a:r>
              <a:rPr lang="ar-EG" dirty="0"/>
              <a:t>إ</a:t>
            </a:r>
            <a:r>
              <a:rPr lang="ar-SA" dirty="0"/>
              <a:t>نجليزية </a:t>
            </a:r>
            <a:br>
              <a:rPr lang="ar-SA" dirty="0"/>
            </a:br>
            <a:br>
              <a:rPr lang="ar-SA" dirty="0"/>
            </a:br>
            <a:r>
              <a:rPr lang="ar-SA" dirty="0"/>
              <a:t>الفرقة/ </a:t>
            </a:r>
            <a:r>
              <a:rPr lang="ar-EG" b="1" dirty="0">
                <a:solidFill>
                  <a:srgbClr val="FF0000"/>
                </a:solidFill>
              </a:rPr>
              <a:t>الثالثة</a:t>
            </a:r>
            <a:br>
              <a:rPr lang="ar-SA" dirty="0"/>
            </a:br>
            <a:r>
              <a:rPr lang="ar-EG" dirty="0"/>
              <a:t>ال</a:t>
            </a:r>
            <a:r>
              <a:rPr lang="ar-SA" dirty="0"/>
              <a:t>مادة/ </a:t>
            </a:r>
            <a:r>
              <a:rPr lang="ar-EG" dirty="0">
                <a:solidFill>
                  <a:srgbClr val="FF0000"/>
                </a:solidFill>
              </a:rPr>
              <a:t>كتابة</a:t>
            </a:r>
            <a:br>
              <a:rPr lang="ar-SA" dirty="0"/>
            </a:br>
            <a:r>
              <a:rPr lang="ar-EG" dirty="0"/>
              <a:t>أستاذ المادة/ أ</a:t>
            </a:r>
            <a:r>
              <a:rPr lang="ar-SA" dirty="0"/>
              <a:t>.د/ </a:t>
            </a:r>
            <a:r>
              <a:rPr lang="ar-SA" dirty="0">
                <a:solidFill>
                  <a:srgbClr val="FF0000"/>
                </a:solidFill>
              </a:rPr>
              <a:t>نازك</a:t>
            </a:r>
            <a:r>
              <a:rPr lang="en-US" dirty="0">
                <a:solidFill>
                  <a:srgbClr val="FF0000"/>
                </a:solidFill>
              </a:rPr>
              <a:t> </a:t>
            </a:r>
            <a:r>
              <a:rPr lang="ar-EG" dirty="0">
                <a:solidFill>
                  <a:srgbClr val="FF0000"/>
                </a:solidFill>
              </a:rPr>
              <a:t>محمد</a:t>
            </a:r>
            <a:r>
              <a:rPr lang="ar-SA" dirty="0">
                <a:solidFill>
                  <a:srgbClr val="FF0000"/>
                </a:solidFill>
              </a:rPr>
              <a:t> عبد اللطيف</a:t>
            </a:r>
            <a:br>
              <a:rPr lang="ar-EG" dirty="0">
                <a:solidFill>
                  <a:srgbClr val="FF0000"/>
                </a:solidFill>
              </a:rPr>
            </a:br>
            <a:r>
              <a:rPr lang="ar-EG" dirty="0">
                <a:solidFill>
                  <a:srgbClr val="FF0000"/>
                </a:solidFill>
              </a:rPr>
              <a:t>الترم الثاني للعام الدراسي 2019/2020</a:t>
            </a:r>
            <a:r>
              <a:rPr lang="ar-SA" dirty="0">
                <a:solidFill>
                  <a:srgbClr val="FF0000"/>
                </a:solidFill>
              </a:rPr>
              <a:t> </a:t>
            </a:r>
            <a:endParaRPr lang="ar-EG" dirty="0">
              <a:solidFill>
                <a:srgbClr val="FF0000"/>
              </a:solidFill>
            </a:endParaRPr>
          </a:p>
        </p:txBody>
      </p:sp>
    </p:spTree>
    <p:extLst>
      <p:ext uri="{BB962C8B-B14F-4D97-AF65-F5344CB8AC3E}">
        <p14:creationId xmlns:p14="http://schemas.microsoft.com/office/powerpoint/2010/main" val="1331355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6632"/>
            <a:ext cx="8712968" cy="6624736"/>
          </a:xfrm>
          <a:solidFill>
            <a:schemeClr val="accent6">
              <a:lumMod val="20000"/>
              <a:lumOff val="80000"/>
            </a:schemeClr>
          </a:solidFill>
        </p:spPr>
        <p:txBody>
          <a:bodyPr>
            <a:normAutofit fontScale="85000" lnSpcReduction="20000"/>
          </a:bodyPr>
          <a:lstStyle/>
          <a:p>
            <a:pPr marL="0" indent="0" algn="l" rtl="0">
              <a:buNone/>
            </a:pPr>
            <a:r>
              <a:rPr lang="en-US" sz="2100" b="1" dirty="0">
                <a:latin typeface="Times New Roman" panose="02020603050405020304" pitchFamily="18" charset="0"/>
                <a:cs typeface="Times New Roman" panose="02020603050405020304" pitchFamily="18" charset="0"/>
              </a:rPr>
              <a:t>301. </a:t>
            </a:r>
            <a:r>
              <a:rPr lang="en-US" sz="2100" dirty="0">
                <a:latin typeface="Times New Roman" panose="02020603050405020304" pitchFamily="18" charset="0"/>
                <a:cs typeface="Times New Roman" panose="02020603050405020304" pitchFamily="18" charset="0"/>
              </a:rPr>
              <a:t>Here are some words translated from an</a:t>
            </a:r>
            <a:r>
              <a:rPr lang="ar-EG" sz="2100" dirty="0">
                <a:latin typeface="Times New Roman" panose="02020603050405020304" pitchFamily="18" charset="0"/>
                <a:cs typeface="Times New Roman" panose="02020603050405020304" pitchFamily="18" charset="0"/>
              </a:rPr>
              <a:t> </a:t>
            </a:r>
            <a:r>
              <a:rPr lang="en-US" sz="2100" dirty="0">
                <a:latin typeface="Times New Roman" panose="02020603050405020304" pitchFamily="18" charset="0"/>
                <a:cs typeface="Times New Roman" panose="02020603050405020304" pitchFamily="18" charset="0"/>
              </a:rPr>
              <a:t>artificial language.</a:t>
            </a:r>
          </a:p>
          <a:p>
            <a:pPr marL="0" indent="0" algn="l" rtl="0">
              <a:buNone/>
            </a:pPr>
            <a:r>
              <a:rPr lang="en-US" sz="2100" i="1" dirty="0" err="1">
                <a:latin typeface="Times New Roman" panose="02020603050405020304" pitchFamily="18" charset="0"/>
                <a:cs typeface="Times New Roman" panose="02020603050405020304" pitchFamily="18" charset="0"/>
              </a:rPr>
              <a:t>dionot</a:t>
            </a:r>
            <a:r>
              <a:rPr lang="en-US" sz="2100" dirty="0">
                <a:latin typeface="Times New Roman" panose="02020603050405020304" pitchFamily="18" charset="0"/>
                <a:cs typeface="Times New Roman" panose="02020603050405020304" pitchFamily="18" charset="0"/>
              </a:rPr>
              <a:t> means oak tree</a:t>
            </a:r>
          </a:p>
          <a:p>
            <a:pPr marL="0" indent="0" algn="l" rtl="0">
              <a:buNone/>
            </a:pPr>
            <a:r>
              <a:rPr lang="en-US" sz="2100" i="1" dirty="0" err="1">
                <a:latin typeface="Times New Roman" panose="02020603050405020304" pitchFamily="18" charset="0"/>
                <a:cs typeface="Times New Roman" panose="02020603050405020304" pitchFamily="18" charset="0"/>
              </a:rPr>
              <a:t>blyonot</a:t>
            </a:r>
            <a:r>
              <a:rPr lang="en-US" sz="2100" dirty="0">
                <a:latin typeface="Times New Roman" panose="02020603050405020304" pitchFamily="18" charset="0"/>
                <a:cs typeface="Times New Roman" panose="02020603050405020304" pitchFamily="18" charset="0"/>
              </a:rPr>
              <a:t> means oak leaf</a:t>
            </a:r>
          </a:p>
          <a:p>
            <a:pPr marL="0" indent="0" algn="l" rtl="0">
              <a:buNone/>
            </a:pPr>
            <a:r>
              <a:rPr lang="en-US" sz="2100" i="1" dirty="0" err="1">
                <a:latin typeface="Times New Roman" panose="02020603050405020304" pitchFamily="18" charset="0"/>
                <a:cs typeface="Times New Roman" panose="02020603050405020304" pitchFamily="18" charset="0"/>
              </a:rPr>
              <a:t>blycrin</a:t>
            </a:r>
            <a:r>
              <a:rPr lang="en-US" sz="2100" dirty="0">
                <a:latin typeface="Times New Roman" panose="02020603050405020304" pitchFamily="18" charset="0"/>
                <a:cs typeface="Times New Roman" panose="02020603050405020304" pitchFamily="18" charset="0"/>
              </a:rPr>
              <a:t> means maple leaf</a:t>
            </a:r>
          </a:p>
          <a:p>
            <a:pPr marL="0" indent="0" algn="l" rtl="0">
              <a:buNone/>
            </a:pPr>
            <a:r>
              <a:rPr lang="en-US" sz="2100" dirty="0">
                <a:latin typeface="Times New Roman" panose="02020603050405020304" pitchFamily="18" charset="0"/>
                <a:cs typeface="Times New Roman" panose="02020603050405020304" pitchFamily="18" charset="0"/>
              </a:rPr>
              <a:t>Which word could mean “maple syrup”?</a:t>
            </a:r>
          </a:p>
          <a:p>
            <a:pPr marL="0" indent="0" algn="l" rtl="0">
              <a:buNone/>
            </a:pPr>
            <a:r>
              <a:rPr lang="en-US" sz="2100" dirty="0">
                <a:latin typeface="Times New Roman" panose="02020603050405020304" pitchFamily="18" charset="0"/>
                <a:cs typeface="Times New Roman" panose="02020603050405020304" pitchFamily="18" charset="0"/>
              </a:rPr>
              <a:t>a. </a:t>
            </a:r>
            <a:r>
              <a:rPr lang="en-US" sz="2100" dirty="0" err="1">
                <a:latin typeface="Times New Roman" panose="02020603050405020304" pitchFamily="18" charset="0"/>
                <a:cs typeface="Times New Roman" panose="02020603050405020304" pitchFamily="18" charset="0"/>
              </a:rPr>
              <a:t>Blymuth</a:t>
            </a:r>
            <a:r>
              <a:rPr lang="ar-EG" sz="2100" dirty="0">
                <a:latin typeface="Times New Roman" panose="02020603050405020304" pitchFamily="18" charset="0"/>
                <a:cs typeface="Times New Roman" panose="02020603050405020304" pitchFamily="18" charset="0"/>
              </a:rPr>
              <a:t>  </a:t>
            </a:r>
            <a:r>
              <a:rPr lang="en-US" sz="2100" dirty="0">
                <a:latin typeface="Times New Roman" panose="02020603050405020304" pitchFamily="18" charset="0"/>
                <a:cs typeface="Times New Roman" panose="02020603050405020304" pitchFamily="18" charset="0"/>
              </a:rPr>
              <a:t>b. </a:t>
            </a:r>
            <a:r>
              <a:rPr lang="en-US" sz="2100" dirty="0" err="1">
                <a:latin typeface="Times New Roman" panose="02020603050405020304" pitchFamily="18" charset="0"/>
                <a:cs typeface="Times New Roman" panose="02020603050405020304" pitchFamily="18" charset="0"/>
              </a:rPr>
              <a:t>Hupponot</a:t>
            </a:r>
            <a:r>
              <a:rPr lang="ar-EG" sz="2100" dirty="0">
                <a:latin typeface="Times New Roman" panose="02020603050405020304" pitchFamily="18" charset="0"/>
                <a:cs typeface="Times New Roman" panose="02020603050405020304" pitchFamily="18" charset="0"/>
              </a:rPr>
              <a:t>  </a:t>
            </a:r>
            <a:r>
              <a:rPr lang="en-US" sz="2100" b="1" dirty="0">
                <a:latin typeface="Times New Roman" panose="02020603050405020304" pitchFamily="18" charset="0"/>
                <a:cs typeface="Times New Roman" panose="02020603050405020304" pitchFamily="18" charset="0"/>
              </a:rPr>
              <a:t>c. </a:t>
            </a:r>
            <a:r>
              <a:rPr lang="en-US" sz="2100" b="1" dirty="0" err="1">
                <a:latin typeface="Times New Roman" panose="02020603050405020304" pitchFamily="18" charset="0"/>
                <a:cs typeface="Times New Roman" panose="02020603050405020304" pitchFamily="18" charset="0"/>
              </a:rPr>
              <a:t>Patricrin</a:t>
            </a:r>
            <a:r>
              <a:rPr lang="ar-EG" sz="2100" b="1" dirty="0">
                <a:latin typeface="Times New Roman" panose="02020603050405020304" pitchFamily="18" charset="0"/>
                <a:cs typeface="Times New Roman" panose="02020603050405020304" pitchFamily="18" charset="0"/>
              </a:rPr>
              <a:t>    </a:t>
            </a:r>
            <a:r>
              <a:rPr lang="en-US" sz="2100" dirty="0">
                <a:latin typeface="Times New Roman" panose="02020603050405020304" pitchFamily="18" charset="0"/>
                <a:cs typeface="Times New Roman" panose="02020603050405020304" pitchFamily="18" charset="0"/>
              </a:rPr>
              <a:t>d. </a:t>
            </a:r>
            <a:r>
              <a:rPr lang="en-US" sz="2100" dirty="0" err="1">
                <a:latin typeface="Times New Roman" panose="02020603050405020304" pitchFamily="18" charset="0"/>
                <a:cs typeface="Times New Roman" panose="02020603050405020304" pitchFamily="18" charset="0"/>
              </a:rPr>
              <a:t>Crinweel</a:t>
            </a:r>
            <a:endParaRPr lang="en-US" sz="2100" dirty="0">
              <a:latin typeface="Times New Roman" panose="02020603050405020304" pitchFamily="18" charset="0"/>
              <a:cs typeface="Times New Roman" panose="02020603050405020304" pitchFamily="18" charset="0"/>
            </a:endParaRPr>
          </a:p>
          <a:p>
            <a:pPr marL="0" indent="0" algn="l" rtl="0">
              <a:buNone/>
            </a:pPr>
            <a:r>
              <a:rPr lang="en-US" sz="2100" b="1" dirty="0">
                <a:latin typeface="Times New Roman" panose="02020603050405020304" pitchFamily="18" charset="0"/>
                <a:cs typeface="Times New Roman" panose="02020603050405020304" pitchFamily="18" charset="0"/>
              </a:rPr>
              <a:t>302. </a:t>
            </a:r>
            <a:r>
              <a:rPr lang="en-US" sz="2100" dirty="0">
                <a:latin typeface="Times New Roman" panose="02020603050405020304" pitchFamily="18" charset="0"/>
                <a:cs typeface="Times New Roman" panose="02020603050405020304" pitchFamily="18" charset="0"/>
              </a:rPr>
              <a:t>Here are some words translated from an</a:t>
            </a:r>
            <a:r>
              <a:rPr lang="ar-EG" sz="2100" dirty="0">
                <a:latin typeface="Times New Roman" panose="02020603050405020304" pitchFamily="18" charset="0"/>
                <a:cs typeface="Times New Roman" panose="02020603050405020304" pitchFamily="18" charset="0"/>
              </a:rPr>
              <a:t> </a:t>
            </a:r>
            <a:r>
              <a:rPr lang="en-US" sz="2100" dirty="0">
                <a:latin typeface="Times New Roman" panose="02020603050405020304" pitchFamily="18" charset="0"/>
                <a:cs typeface="Times New Roman" panose="02020603050405020304" pitchFamily="18" charset="0"/>
              </a:rPr>
              <a:t>artificial language.</a:t>
            </a:r>
          </a:p>
          <a:p>
            <a:pPr marL="0" indent="0" algn="l" rtl="0">
              <a:buNone/>
            </a:pPr>
            <a:r>
              <a:rPr lang="en-US" sz="2100" i="1" dirty="0" err="1">
                <a:latin typeface="Times New Roman" panose="02020603050405020304" pitchFamily="18" charset="0"/>
                <a:cs typeface="Times New Roman" panose="02020603050405020304" pitchFamily="18" charset="0"/>
              </a:rPr>
              <a:t>agnoscrenia</a:t>
            </a:r>
            <a:r>
              <a:rPr lang="en-US" sz="2100" i="1" dirty="0">
                <a:latin typeface="Times New Roman" panose="02020603050405020304" pitchFamily="18" charset="0"/>
                <a:cs typeface="Times New Roman" panose="02020603050405020304" pitchFamily="18" charset="0"/>
              </a:rPr>
              <a:t> </a:t>
            </a:r>
            <a:r>
              <a:rPr lang="en-US" sz="2100" dirty="0">
                <a:latin typeface="Times New Roman" panose="02020603050405020304" pitchFamily="18" charset="0"/>
                <a:cs typeface="Times New Roman" panose="02020603050405020304" pitchFamily="18" charset="0"/>
              </a:rPr>
              <a:t>means poisonous spider</a:t>
            </a:r>
          </a:p>
          <a:p>
            <a:pPr marL="0" indent="0" algn="l" rtl="0">
              <a:buNone/>
            </a:pPr>
            <a:r>
              <a:rPr lang="en-US" sz="2100" i="1" dirty="0" err="1">
                <a:latin typeface="Times New Roman" panose="02020603050405020304" pitchFamily="18" charset="0"/>
                <a:cs typeface="Times New Roman" panose="02020603050405020304" pitchFamily="18" charset="0"/>
              </a:rPr>
              <a:t>delanocrenia</a:t>
            </a:r>
            <a:r>
              <a:rPr lang="en-US" sz="2100" dirty="0">
                <a:latin typeface="Times New Roman" panose="02020603050405020304" pitchFamily="18" charset="0"/>
                <a:cs typeface="Times New Roman" panose="02020603050405020304" pitchFamily="18" charset="0"/>
              </a:rPr>
              <a:t> means poisonous snake</a:t>
            </a:r>
          </a:p>
          <a:p>
            <a:pPr marL="0" indent="0" algn="l" rtl="0">
              <a:buNone/>
            </a:pPr>
            <a:r>
              <a:rPr lang="en-US" sz="2100" i="1" dirty="0" err="1">
                <a:latin typeface="Times New Roman" panose="02020603050405020304" pitchFamily="18" charset="0"/>
                <a:cs typeface="Times New Roman" panose="02020603050405020304" pitchFamily="18" charset="0"/>
              </a:rPr>
              <a:t>agnosdeery</a:t>
            </a:r>
            <a:r>
              <a:rPr lang="en-US" sz="2100" dirty="0">
                <a:latin typeface="Times New Roman" panose="02020603050405020304" pitchFamily="18" charset="0"/>
                <a:cs typeface="Times New Roman" panose="02020603050405020304" pitchFamily="18" charset="0"/>
              </a:rPr>
              <a:t> means brown spider</a:t>
            </a:r>
          </a:p>
          <a:p>
            <a:pPr marL="0" indent="0" algn="l" rtl="0">
              <a:buNone/>
            </a:pPr>
            <a:r>
              <a:rPr lang="en-US" sz="2100" dirty="0">
                <a:latin typeface="Times New Roman" panose="02020603050405020304" pitchFamily="18" charset="0"/>
                <a:cs typeface="Times New Roman" panose="02020603050405020304" pitchFamily="18" charset="0"/>
              </a:rPr>
              <a:t>Which word could mean “black widow</a:t>
            </a:r>
            <a:r>
              <a:rPr lang="ar-EG" sz="2100" dirty="0">
                <a:latin typeface="Times New Roman" panose="02020603050405020304" pitchFamily="18" charset="0"/>
                <a:cs typeface="Times New Roman" panose="02020603050405020304" pitchFamily="18" charset="0"/>
              </a:rPr>
              <a:t> </a:t>
            </a:r>
            <a:r>
              <a:rPr lang="en-US" sz="2100" dirty="0">
                <a:latin typeface="Times New Roman" panose="02020603050405020304" pitchFamily="18" charset="0"/>
                <a:cs typeface="Times New Roman" panose="02020603050405020304" pitchFamily="18" charset="0"/>
              </a:rPr>
              <a:t>spider”?</a:t>
            </a:r>
          </a:p>
          <a:p>
            <a:pPr marL="457200" indent="-457200" algn="l" rtl="0">
              <a:buAutoNum type="alphaLcPeriod"/>
            </a:pPr>
            <a:r>
              <a:rPr lang="en-US" sz="2100" dirty="0" err="1">
                <a:latin typeface="Times New Roman" panose="02020603050405020304" pitchFamily="18" charset="0"/>
                <a:cs typeface="Times New Roman" panose="02020603050405020304" pitchFamily="18" charset="0"/>
              </a:rPr>
              <a:t>Deeryclostagnos</a:t>
            </a:r>
            <a:r>
              <a:rPr lang="ar-EG" sz="2100" dirty="0">
                <a:latin typeface="Times New Roman" panose="02020603050405020304" pitchFamily="18" charset="0"/>
                <a:cs typeface="Times New Roman" panose="02020603050405020304" pitchFamily="18" charset="0"/>
              </a:rPr>
              <a:t> </a:t>
            </a:r>
            <a:r>
              <a:rPr lang="en-US" sz="2100" dirty="0">
                <a:latin typeface="Times New Roman" panose="02020603050405020304" pitchFamily="18" charset="0"/>
                <a:cs typeface="Times New Roman" panose="02020603050405020304" pitchFamily="18" charset="0"/>
              </a:rPr>
              <a:t>b. </a:t>
            </a:r>
            <a:r>
              <a:rPr lang="en-US" sz="2100" dirty="0" err="1">
                <a:latin typeface="Times New Roman" panose="02020603050405020304" pitchFamily="18" charset="0"/>
                <a:cs typeface="Times New Roman" panose="02020603050405020304" pitchFamily="18" charset="0"/>
              </a:rPr>
              <a:t>agnosdelano</a:t>
            </a:r>
            <a:r>
              <a:rPr lang="en-US" sz="2100" b="1" dirty="0" err="1">
                <a:latin typeface="Times New Roman" panose="02020603050405020304" pitchFamily="18" charset="0"/>
                <a:cs typeface="Times New Roman" panose="02020603050405020304" pitchFamily="18" charset="0"/>
              </a:rPr>
              <a:t>c.agnosvitriblunin</a:t>
            </a:r>
            <a:r>
              <a:rPr lang="ar-EG" sz="2100" b="1" dirty="0">
                <a:latin typeface="Times New Roman" panose="02020603050405020304" pitchFamily="18" charset="0"/>
                <a:cs typeface="Times New Roman" panose="02020603050405020304" pitchFamily="18" charset="0"/>
              </a:rPr>
              <a:t> </a:t>
            </a:r>
            <a:r>
              <a:rPr lang="en-US" sz="2100" dirty="0">
                <a:latin typeface="Times New Roman" panose="02020603050405020304" pitchFamily="18" charset="0"/>
                <a:cs typeface="Times New Roman" panose="02020603050405020304" pitchFamily="18" charset="0"/>
              </a:rPr>
              <a:t>d. </a:t>
            </a:r>
            <a:r>
              <a:rPr lang="en-US" sz="2100" dirty="0" err="1">
                <a:latin typeface="Times New Roman" panose="02020603050405020304" pitchFamily="18" charset="0"/>
                <a:cs typeface="Times New Roman" panose="02020603050405020304" pitchFamily="18" charset="0"/>
              </a:rPr>
              <a:t>trymuttiagnos</a:t>
            </a:r>
            <a:endParaRPr lang="ar-EG" sz="2100" dirty="0">
              <a:latin typeface="Times New Roman" panose="02020603050405020304" pitchFamily="18" charset="0"/>
              <a:cs typeface="Times New Roman" panose="02020603050405020304" pitchFamily="18" charset="0"/>
            </a:endParaRPr>
          </a:p>
          <a:p>
            <a:pPr marL="0" lvl="0" indent="0" algn="l" rtl="0">
              <a:buNone/>
            </a:pPr>
            <a:r>
              <a:rPr lang="en-US" sz="2100" b="1" dirty="0">
                <a:solidFill>
                  <a:prstClr val="black"/>
                </a:solidFill>
                <a:latin typeface="Times New Roman" panose="02020603050405020304" pitchFamily="18" charset="0"/>
                <a:cs typeface="Times New Roman" panose="02020603050405020304" pitchFamily="18" charset="0"/>
              </a:rPr>
              <a:t>303</a:t>
            </a:r>
            <a:r>
              <a:rPr lang="en-US" sz="2100" dirty="0">
                <a:solidFill>
                  <a:prstClr val="black"/>
                </a:solidFill>
                <a:latin typeface="Times New Roman" panose="02020603050405020304" pitchFamily="18" charset="0"/>
                <a:cs typeface="Times New Roman" panose="02020603050405020304" pitchFamily="18" charset="0"/>
              </a:rPr>
              <a:t>. Here are some words translated from an</a:t>
            </a:r>
            <a:r>
              <a:rPr lang="ar-EG" sz="2100" dirty="0">
                <a:solidFill>
                  <a:prstClr val="black"/>
                </a:solidFill>
                <a:latin typeface="Times New Roman" panose="02020603050405020304" pitchFamily="18" charset="0"/>
                <a:cs typeface="Times New Roman" panose="02020603050405020304" pitchFamily="18" charset="0"/>
              </a:rPr>
              <a:t>  </a:t>
            </a:r>
            <a:r>
              <a:rPr lang="en-US" sz="2100" dirty="0">
                <a:solidFill>
                  <a:prstClr val="black"/>
                </a:solidFill>
                <a:latin typeface="Times New Roman" panose="02020603050405020304" pitchFamily="18" charset="0"/>
                <a:cs typeface="Times New Roman" panose="02020603050405020304" pitchFamily="18" charset="0"/>
              </a:rPr>
              <a:t>artificial language.</a:t>
            </a:r>
          </a:p>
          <a:p>
            <a:pPr marL="0" lvl="0" indent="0" algn="l" rtl="0">
              <a:buNone/>
            </a:pPr>
            <a:r>
              <a:rPr lang="en-US" sz="2100" i="1" dirty="0" err="1">
                <a:solidFill>
                  <a:prstClr val="black"/>
                </a:solidFill>
                <a:latin typeface="Times New Roman" panose="02020603050405020304" pitchFamily="18" charset="0"/>
                <a:cs typeface="Times New Roman" panose="02020603050405020304" pitchFamily="18" charset="0"/>
              </a:rPr>
              <a:t>myncabel</a:t>
            </a:r>
            <a:r>
              <a:rPr lang="en-US" sz="2100" dirty="0">
                <a:solidFill>
                  <a:prstClr val="black"/>
                </a:solidFill>
                <a:latin typeface="Times New Roman" panose="02020603050405020304" pitchFamily="18" charset="0"/>
                <a:cs typeface="Times New Roman" panose="02020603050405020304" pitchFamily="18" charset="0"/>
              </a:rPr>
              <a:t> means saddle horse</a:t>
            </a:r>
          </a:p>
          <a:p>
            <a:pPr marL="0" lvl="0" indent="0" algn="l" rtl="0">
              <a:buNone/>
            </a:pPr>
            <a:r>
              <a:rPr lang="en-US" sz="2100" i="1" dirty="0" err="1">
                <a:solidFill>
                  <a:prstClr val="black"/>
                </a:solidFill>
                <a:latin typeface="Times New Roman" panose="02020603050405020304" pitchFamily="18" charset="0"/>
                <a:cs typeface="Times New Roman" panose="02020603050405020304" pitchFamily="18" charset="0"/>
              </a:rPr>
              <a:t>conowir</a:t>
            </a:r>
            <a:r>
              <a:rPr lang="en-US" sz="2100" dirty="0">
                <a:solidFill>
                  <a:prstClr val="black"/>
                </a:solidFill>
                <a:latin typeface="Times New Roman" panose="02020603050405020304" pitchFamily="18" charset="0"/>
                <a:cs typeface="Times New Roman" panose="02020603050405020304" pitchFamily="18" charset="0"/>
              </a:rPr>
              <a:t> means trail ride</a:t>
            </a:r>
          </a:p>
          <a:p>
            <a:pPr marL="0" lvl="0" indent="0" algn="l" rtl="0">
              <a:buNone/>
            </a:pPr>
            <a:r>
              <a:rPr lang="en-US" sz="2100" i="1" dirty="0" err="1">
                <a:solidFill>
                  <a:prstClr val="black"/>
                </a:solidFill>
                <a:latin typeface="Times New Roman" panose="02020603050405020304" pitchFamily="18" charset="0"/>
                <a:cs typeface="Times New Roman" panose="02020603050405020304" pitchFamily="18" charset="0"/>
              </a:rPr>
              <a:t>cabelalma</a:t>
            </a:r>
            <a:r>
              <a:rPr lang="en-US" sz="2100" dirty="0">
                <a:solidFill>
                  <a:prstClr val="black"/>
                </a:solidFill>
                <a:latin typeface="Times New Roman" panose="02020603050405020304" pitchFamily="18" charset="0"/>
                <a:cs typeface="Times New Roman" panose="02020603050405020304" pitchFamily="18" charset="0"/>
              </a:rPr>
              <a:t> means horse blanket</a:t>
            </a:r>
          </a:p>
          <a:p>
            <a:pPr marL="0" lvl="0" indent="0" algn="l" rtl="0">
              <a:buNone/>
            </a:pPr>
            <a:r>
              <a:rPr lang="en-US" sz="2100" dirty="0">
                <a:solidFill>
                  <a:prstClr val="black"/>
                </a:solidFill>
                <a:latin typeface="Times New Roman" panose="02020603050405020304" pitchFamily="18" charset="0"/>
                <a:cs typeface="Times New Roman" panose="02020603050405020304" pitchFamily="18" charset="0"/>
              </a:rPr>
              <a:t>Which word could mean “horse ride”?</a:t>
            </a:r>
          </a:p>
          <a:p>
            <a:pPr marL="0" indent="0" algn="l" rtl="0">
              <a:buNone/>
            </a:pPr>
            <a:r>
              <a:rPr lang="en-US" sz="2100" b="1" dirty="0">
                <a:solidFill>
                  <a:prstClr val="black"/>
                </a:solidFill>
                <a:latin typeface="Times New Roman" panose="02020603050405020304" pitchFamily="18" charset="0"/>
                <a:cs typeface="Times New Roman" panose="02020603050405020304" pitchFamily="18" charset="0"/>
              </a:rPr>
              <a:t>a. </a:t>
            </a:r>
            <a:r>
              <a:rPr lang="en-US" sz="2100" b="1" dirty="0" err="1">
                <a:solidFill>
                  <a:prstClr val="black"/>
                </a:solidFill>
                <a:latin typeface="Times New Roman" panose="02020603050405020304" pitchFamily="18" charset="0"/>
                <a:cs typeface="Times New Roman" panose="02020603050405020304" pitchFamily="18" charset="0"/>
              </a:rPr>
              <a:t>Cabelwir</a:t>
            </a:r>
            <a:r>
              <a:rPr lang="ar-EG" sz="2100" b="1" dirty="0">
                <a:solidFill>
                  <a:prstClr val="black"/>
                </a:solidFill>
                <a:latin typeface="Times New Roman" panose="02020603050405020304" pitchFamily="18" charset="0"/>
                <a:cs typeface="Times New Roman" panose="02020603050405020304" pitchFamily="18" charset="0"/>
              </a:rPr>
              <a:t>  </a:t>
            </a:r>
            <a:r>
              <a:rPr lang="en-US" sz="2100" dirty="0">
                <a:solidFill>
                  <a:prstClr val="black"/>
                </a:solidFill>
                <a:latin typeface="Times New Roman" panose="02020603050405020304" pitchFamily="18" charset="0"/>
                <a:cs typeface="Times New Roman" panose="02020603050405020304" pitchFamily="18" charset="0"/>
              </a:rPr>
              <a:t>b. </a:t>
            </a:r>
            <a:r>
              <a:rPr lang="en-US" sz="2100" dirty="0" err="1">
                <a:solidFill>
                  <a:prstClr val="black"/>
                </a:solidFill>
                <a:latin typeface="Times New Roman" panose="02020603050405020304" pitchFamily="18" charset="0"/>
                <a:cs typeface="Times New Roman" panose="02020603050405020304" pitchFamily="18" charset="0"/>
              </a:rPr>
              <a:t>Conocabel</a:t>
            </a:r>
            <a:r>
              <a:rPr lang="ar-EG" sz="2100" dirty="0">
                <a:solidFill>
                  <a:prstClr val="black"/>
                </a:solidFill>
                <a:latin typeface="Times New Roman" panose="02020603050405020304" pitchFamily="18" charset="0"/>
                <a:cs typeface="Times New Roman" panose="02020603050405020304" pitchFamily="18" charset="0"/>
              </a:rPr>
              <a:t>  </a:t>
            </a:r>
            <a:r>
              <a:rPr lang="en-US" sz="2100" dirty="0">
                <a:solidFill>
                  <a:prstClr val="black"/>
                </a:solidFill>
                <a:latin typeface="Times New Roman" panose="02020603050405020304" pitchFamily="18" charset="0"/>
                <a:cs typeface="Times New Roman" panose="02020603050405020304" pitchFamily="18" charset="0"/>
              </a:rPr>
              <a:t>c. </a:t>
            </a:r>
            <a:r>
              <a:rPr lang="en-US" sz="2100" dirty="0" err="1">
                <a:solidFill>
                  <a:prstClr val="black"/>
                </a:solidFill>
                <a:latin typeface="Times New Roman" panose="02020603050405020304" pitchFamily="18" charset="0"/>
                <a:cs typeface="Times New Roman" panose="02020603050405020304" pitchFamily="18" charset="0"/>
              </a:rPr>
              <a:t>Almamyn</a:t>
            </a:r>
            <a:r>
              <a:rPr lang="ar-EG" sz="2100" dirty="0">
                <a:solidFill>
                  <a:prstClr val="black"/>
                </a:solidFill>
                <a:latin typeface="Times New Roman" panose="02020603050405020304" pitchFamily="18" charset="0"/>
                <a:cs typeface="Times New Roman" panose="02020603050405020304" pitchFamily="18" charset="0"/>
              </a:rPr>
              <a:t>  </a:t>
            </a:r>
            <a:r>
              <a:rPr lang="en-US" sz="2100" dirty="0">
                <a:solidFill>
                  <a:prstClr val="black"/>
                </a:solidFill>
                <a:latin typeface="Times New Roman" panose="02020603050405020304" pitchFamily="18" charset="0"/>
                <a:cs typeface="Times New Roman" panose="02020603050405020304" pitchFamily="18" charset="0"/>
              </a:rPr>
              <a:t>d. </a:t>
            </a:r>
            <a:r>
              <a:rPr lang="en-US" sz="2100" dirty="0" err="1">
                <a:solidFill>
                  <a:prstClr val="black"/>
                </a:solidFill>
                <a:latin typeface="Times New Roman" panose="02020603050405020304" pitchFamily="18" charset="0"/>
                <a:cs typeface="Times New Roman" panose="02020603050405020304" pitchFamily="18" charset="0"/>
              </a:rPr>
              <a:t>conoalma</a:t>
            </a:r>
            <a:endParaRPr lang="en-US" sz="21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US" sz="2100" b="1" dirty="0">
                <a:solidFill>
                  <a:prstClr val="black"/>
                </a:solidFill>
                <a:latin typeface="Times New Roman" panose="02020603050405020304" pitchFamily="18" charset="0"/>
                <a:cs typeface="Times New Roman" panose="02020603050405020304" pitchFamily="18" charset="0"/>
              </a:rPr>
              <a:t>304</a:t>
            </a:r>
            <a:r>
              <a:rPr lang="en-US" sz="2100" dirty="0">
                <a:solidFill>
                  <a:prstClr val="black"/>
                </a:solidFill>
                <a:latin typeface="Times New Roman" panose="02020603050405020304" pitchFamily="18" charset="0"/>
                <a:cs typeface="Times New Roman" panose="02020603050405020304" pitchFamily="18" charset="0"/>
              </a:rPr>
              <a:t>. Here are some words translated from an</a:t>
            </a:r>
            <a:r>
              <a:rPr lang="ar-EG" sz="2100" dirty="0">
                <a:solidFill>
                  <a:prstClr val="black"/>
                </a:solidFill>
                <a:latin typeface="Times New Roman" panose="02020603050405020304" pitchFamily="18" charset="0"/>
                <a:cs typeface="Times New Roman" panose="02020603050405020304" pitchFamily="18" charset="0"/>
              </a:rPr>
              <a:t> </a:t>
            </a:r>
            <a:r>
              <a:rPr lang="en-US" sz="2100" dirty="0">
                <a:solidFill>
                  <a:prstClr val="black"/>
                </a:solidFill>
                <a:latin typeface="Times New Roman" panose="02020603050405020304" pitchFamily="18" charset="0"/>
                <a:cs typeface="Times New Roman" panose="02020603050405020304" pitchFamily="18" charset="0"/>
              </a:rPr>
              <a:t>artificial language.</a:t>
            </a:r>
          </a:p>
          <a:p>
            <a:pPr marL="0" lvl="0" indent="0" algn="l" rtl="0">
              <a:buNone/>
            </a:pPr>
            <a:r>
              <a:rPr lang="en-US" sz="2100" i="1" dirty="0" err="1">
                <a:solidFill>
                  <a:prstClr val="black"/>
                </a:solidFill>
                <a:latin typeface="Times New Roman" panose="02020603050405020304" pitchFamily="18" charset="0"/>
                <a:cs typeface="Times New Roman" panose="02020603050405020304" pitchFamily="18" charset="0"/>
              </a:rPr>
              <a:t>godabim</a:t>
            </a:r>
            <a:r>
              <a:rPr lang="en-US" sz="2100" dirty="0">
                <a:solidFill>
                  <a:prstClr val="black"/>
                </a:solidFill>
                <a:latin typeface="Times New Roman" panose="02020603050405020304" pitchFamily="18" charset="0"/>
                <a:cs typeface="Times New Roman" panose="02020603050405020304" pitchFamily="18" charset="0"/>
              </a:rPr>
              <a:t> means kidney stones</a:t>
            </a:r>
          </a:p>
          <a:p>
            <a:pPr marL="0" lvl="0" indent="0" algn="l" rtl="0">
              <a:buNone/>
            </a:pPr>
            <a:r>
              <a:rPr lang="en-US" sz="2100" i="1" dirty="0" err="1">
                <a:solidFill>
                  <a:prstClr val="black"/>
                </a:solidFill>
                <a:latin typeface="Times New Roman" panose="02020603050405020304" pitchFamily="18" charset="0"/>
                <a:cs typeface="Times New Roman" panose="02020603050405020304" pitchFamily="18" charset="0"/>
              </a:rPr>
              <a:t>romzbim</a:t>
            </a:r>
            <a:r>
              <a:rPr lang="en-US" sz="2100" dirty="0">
                <a:solidFill>
                  <a:prstClr val="black"/>
                </a:solidFill>
                <a:latin typeface="Times New Roman" panose="02020603050405020304" pitchFamily="18" charset="0"/>
                <a:cs typeface="Times New Roman" panose="02020603050405020304" pitchFamily="18" charset="0"/>
              </a:rPr>
              <a:t> means kidney beans</a:t>
            </a:r>
          </a:p>
          <a:p>
            <a:pPr marL="0" lvl="0" indent="0" algn="l" rtl="0">
              <a:buNone/>
            </a:pPr>
            <a:r>
              <a:rPr lang="en-US" sz="2100" i="1" dirty="0" err="1">
                <a:solidFill>
                  <a:prstClr val="black"/>
                </a:solidFill>
                <a:latin typeface="Times New Roman" panose="02020603050405020304" pitchFamily="18" charset="0"/>
                <a:cs typeface="Times New Roman" panose="02020603050405020304" pitchFamily="18" charset="0"/>
              </a:rPr>
              <a:t>romzbako</a:t>
            </a:r>
            <a:r>
              <a:rPr lang="en-US" sz="2100" dirty="0">
                <a:solidFill>
                  <a:prstClr val="black"/>
                </a:solidFill>
                <a:latin typeface="Times New Roman" panose="02020603050405020304" pitchFamily="18" charset="0"/>
                <a:cs typeface="Times New Roman" panose="02020603050405020304" pitchFamily="18" charset="0"/>
              </a:rPr>
              <a:t> means wax beans</a:t>
            </a:r>
          </a:p>
          <a:p>
            <a:pPr marL="0" lvl="0" indent="0" algn="l" rtl="0">
              <a:buNone/>
            </a:pPr>
            <a:r>
              <a:rPr lang="en-US" sz="2100" dirty="0">
                <a:solidFill>
                  <a:prstClr val="black"/>
                </a:solidFill>
                <a:latin typeface="Times New Roman" panose="02020603050405020304" pitchFamily="18" charset="0"/>
                <a:cs typeface="Times New Roman" panose="02020603050405020304" pitchFamily="18" charset="0"/>
              </a:rPr>
              <a:t>Which word could mean “wax statue”?</a:t>
            </a:r>
          </a:p>
          <a:p>
            <a:pPr marL="0" indent="0" algn="l" rtl="0">
              <a:buNone/>
            </a:pPr>
            <a:r>
              <a:rPr lang="en-US" sz="2100" dirty="0">
                <a:solidFill>
                  <a:prstClr val="black"/>
                </a:solidFill>
                <a:latin typeface="Times New Roman" panose="02020603050405020304" pitchFamily="18" charset="0"/>
                <a:cs typeface="Times New Roman" panose="02020603050405020304" pitchFamily="18" charset="0"/>
              </a:rPr>
              <a:t>a. </a:t>
            </a:r>
            <a:r>
              <a:rPr lang="en-US" sz="2100" dirty="0" err="1">
                <a:solidFill>
                  <a:prstClr val="black"/>
                </a:solidFill>
                <a:latin typeface="Times New Roman" panose="02020603050405020304" pitchFamily="18" charset="0"/>
                <a:cs typeface="Times New Roman" panose="02020603050405020304" pitchFamily="18" charset="0"/>
              </a:rPr>
              <a:t>Godaromz</a:t>
            </a:r>
            <a:r>
              <a:rPr lang="ar-EG" sz="2100" dirty="0">
                <a:solidFill>
                  <a:prstClr val="black"/>
                </a:solidFill>
                <a:latin typeface="Times New Roman" panose="02020603050405020304" pitchFamily="18" charset="0"/>
                <a:cs typeface="Times New Roman" panose="02020603050405020304" pitchFamily="18" charset="0"/>
              </a:rPr>
              <a:t> </a:t>
            </a:r>
            <a:r>
              <a:rPr lang="en-US" sz="2100" dirty="0">
                <a:solidFill>
                  <a:prstClr val="black"/>
                </a:solidFill>
                <a:latin typeface="Times New Roman" panose="02020603050405020304" pitchFamily="18" charset="0"/>
                <a:cs typeface="Times New Roman" panose="02020603050405020304" pitchFamily="18" charset="0"/>
              </a:rPr>
              <a:t>b. </a:t>
            </a:r>
            <a:r>
              <a:rPr lang="en-US" sz="2100" dirty="0" err="1">
                <a:solidFill>
                  <a:prstClr val="black"/>
                </a:solidFill>
                <a:latin typeface="Times New Roman" panose="02020603050405020304" pitchFamily="18" charset="0"/>
                <a:cs typeface="Times New Roman" panose="02020603050405020304" pitchFamily="18" charset="0"/>
              </a:rPr>
              <a:t>Lazbim</a:t>
            </a:r>
            <a:r>
              <a:rPr lang="ar-EG" sz="2100" dirty="0">
                <a:solidFill>
                  <a:prstClr val="black"/>
                </a:solidFill>
                <a:latin typeface="Times New Roman" panose="02020603050405020304" pitchFamily="18" charset="0"/>
                <a:cs typeface="Times New Roman" panose="02020603050405020304" pitchFamily="18" charset="0"/>
              </a:rPr>
              <a:t> </a:t>
            </a:r>
            <a:r>
              <a:rPr lang="en-US" sz="2100" b="1" dirty="0">
                <a:solidFill>
                  <a:prstClr val="black"/>
                </a:solidFill>
                <a:latin typeface="Times New Roman" panose="02020603050405020304" pitchFamily="18" charset="0"/>
                <a:cs typeface="Times New Roman" panose="02020603050405020304" pitchFamily="18" charset="0"/>
              </a:rPr>
              <a:t>c. </a:t>
            </a:r>
            <a:r>
              <a:rPr lang="en-US" sz="2100" b="1" dirty="0" err="1">
                <a:solidFill>
                  <a:prstClr val="black"/>
                </a:solidFill>
                <a:latin typeface="Times New Roman" panose="02020603050405020304" pitchFamily="18" charset="0"/>
                <a:cs typeface="Times New Roman" panose="02020603050405020304" pitchFamily="18" charset="0"/>
              </a:rPr>
              <a:t>Wasibako</a:t>
            </a:r>
            <a:r>
              <a:rPr lang="ar-EG" sz="2100" b="1" dirty="0">
                <a:solidFill>
                  <a:prstClr val="black"/>
                </a:solidFill>
                <a:latin typeface="Times New Roman" panose="02020603050405020304" pitchFamily="18" charset="0"/>
                <a:cs typeface="Times New Roman" panose="02020603050405020304" pitchFamily="18" charset="0"/>
              </a:rPr>
              <a:t> </a:t>
            </a:r>
            <a:r>
              <a:rPr lang="en-US" sz="2100" dirty="0">
                <a:solidFill>
                  <a:prstClr val="black"/>
                </a:solidFill>
                <a:latin typeface="Times New Roman" panose="02020603050405020304" pitchFamily="18" charset="0"/>
                <a:cs typeface="Times New Roman" panose="02020603050405020304" pitchFamily="18" charset="0"/>
              </a:rPr>
              <a:t>d. </a:t>
            </a:r>
            <a:r>
              <a:rPr lang="en-US" sz="2100" dirty="0" err="1">
                <a:solidFill>
                  <a:prstClr val="black"/>
                </a:solidFill>
                <a:latin typeface="Times New Roman" panose="02020603050405020304" pitchFamily="18" charset="0"/>
                <a:cs typeface="Times New Roman" panose="02020603050405020304" pitchFamily="18" charset="0"/>
              </a:rPr>
              <a:t>romzpeo</a:t>
            </a:r>
            <a:endParaRPr lang="ar-EG" sz="2100" dirty="0">
              <a:solidFill>
                <a:prstClr val="black"/>
              </a:solidFill>
              <a:latin typeface="Times New Roman" panose="02020603050405020304" pitchFamily="18" charset="0"/>
              <a:cs typeface="Times New Roman" panose="02020603050405020304" pitchFamily="18" charset="0"/>
            </a:endParaRPr>
          </a:p>
          <a:p>
            <a:pPr marL="0" indent="0" algn="l" rtl="0">
              <a:buNone/>
            </a:pPr>
            <a:endParaRPr lang="en-US" sz="2000" b="1" dirty="0">
              <a:solidFill>
                <a:prstClr val="black"/>
              </a:solidFill>
            </a:endParaRPr>
          </a:p>
          <a:p>
            <a:pPr marL="0" indent="0" algn="l" rtl="0">
              <a:buNone/>
            </a:pPr>
            <a:endParaRPr lang="en-US" sz="2000" dirty="0">
              <a:solidFill>
                <a:prstClr val="black"/>
              </a:solidFill>
            </a:endParaRPr>
          </a:p>
          <a:p>
            <a:pPr marL="0" lvl="0" indent="0" algn="l" rtl="0">
              <a:buNone/>
            </a:pPr>
            <a:endParaRPr lang="en-US" sz="2000" dirty="0">
              <a:solidFill>
                <a:prstClr val="black"/>
              </a:solidFill>
            </a:endParaRPr>
          </a:p>
          <a:p>
            <a:pPr marL="0" indent="0" algn="l" rtl="0">
              <a:buNone/>
            </a:pPr>
            <a:endParaRPr lang="ar-EG" sz="1900" dirty="0">
              <a:cs typeface="+mj-cs"/>
            </a:endParaRPr>
          </a:p>
          <a:p>
            <a:pPr marL="0" indent="0" algn="l" rtl="0">
              <a:buNone/>
            </a:pPr>
            <a:endParaRPr lang="en-US" b="1" dirty="0"/>
          </a:p>
          <a:p>
            <a:pPr marL="0" indent="0" algn="l" rtl="0">
              <a:buNone/>
            </a:pPr>
            <a:endParaRPr lang="en-US" dirty="0"/>
          </a:p>
          <a:p>
            <a:pPr marL="0" indent="0" algn="l" rtl="0">
              <a:buNone/>
            </a:pPr>
            <a:endParaRPr lang="en-US" dirty="0"/>
          </a:p>
        </p:txBody>
      </p:sp>
    </p:spTree>
    <p:extLst>
      <p:ext uri="{BB962C8B-B14F-4D97-AF65-F5344CB8AC3E}">
        <p14:creationId xmlns:p14="http://schemas.microsoft.com/office/powerpoint/2010/main" val="4013158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EC0D25-51B1-4E00-8E62-A8A63FAE6580}"/>
              </a:ext>
            </a:extLst>
          </p:cNvPr>
          <p:cNvSpPr>
            <a:spLocks noGrp="1"/>
          </p:cNvSpPr>
          <p:nvPr>
            <p:ph idx="1"/>
          </p:nvPr>
        </p:nvSpPr>
        <p:spPr>
          <a:xfrm>
            <a:off x="457200" y="260648"/>
            <a:ext cx="8229600" cy="6336704"/>
          </a:xfrm>
          <a:solidFill>
            <a:schemeClr val="accent6">
              <a:lumMod val="20000"/>
              <a:lumOff val="80000"/>
            </a:schemeClr>
          </a:solidFill>
        </p:spPr>
        <p:txBody>
          <a:bodyPr>
            <a:normAutofit fontScale="77500" lnSpcReduction="20000"/>
          </a:bodyPr>
          <a:lstStyle/>
          <a:p>
            <a:pPr marL="0" indent="0" algn="l">
              <a:buNone/>
            </a:pPr>
            <a:r>
              <a:rPr lang="en-GB" b="1" dirty="0">
                <a:latin typeface="HelveticaNeue-BlackCond"/>
              </a:rPr>
              <a:t>Set 20 Matching Definition </a:t>
            </a:r>
            <a:r>
              <a:rPr lang="en-GB" b="1" dirty="0">
                <a:solidFill>
                  <a:srgbClr val="C00000"/>
                </a:solidFill>
                <a:latin typeface="HelveticaNeue-BlackCond"/>
              </a:rPr>
              <a:t>(See book page 40-45)</a:t>
            </a:r>
            <a:endParaRPr lang="en-GB" sz="2600" b="1" dirty="0">
              <a:solidFill>
                <a:srgbClr val="C00000"/>
              </a:solidFill>
              <a:latin typeface="Times New Roman" panose="02020603050405020304" pitchFamily="18" charset="0"/>
              <a:cs typeface="Times New Roman" panose="02020603050405020304" pitchFamily="18" charset="0"/>
            </a:endParaRPr>
          </a:p>
          <a:p>
            <a:pPr marL="0" indent="0" algn="l">
              <a:buNone/>
            </a:pPr>
            <a:r>
              <a:rPr lang="en-GB" sz="2600" dirty="0">
                <a:latin typeface="Times New Roman" panose="02020603050405020304" pitchFamily="18" charset="0"/>
                <a:cs typeface="Times New Roman" panose="02020603050405020304" pitchFamily="18" charset="0"/>
              </a:rPr>
              <a:t>The questions in this set ask you to match definitions to particular situations. For each question, you will be given a definition and four possible answer choices.</a:t>
            </a:r>
          </a:p>
          <a:p>
            <a:pPr marL="0" indent="0" algn="l">
              <a:buNone/>
            </a:pPr>
            <a:r>
              <a:rPr lang="en-GB" sz="2600" dirty="0">
                <a:latin typeface="Times New Roman" panose="02020603050405020304" pitchFamily="18" charset="0"/>
                <a:cs typeface="Times New Roman" panose="02020603050405020304" pitchFamily="18" charset="0"/>
              </a:rPr>
              <a:t>Read each definition and all four choices carefully, and find the answer that provides the best example of the given definition. Answer each question </a:t>
            </a:r>
            <a:r>
              <a:rPr lang="en-GB" sz="2600" i="1" dirty="0">
                <a:latin typeface="Times New Roman" panose="02020603050405020304" pitchFamily="18" charset="0"/>
                <a:cs typeface="Times New Roman" panose="02020603050405020304" pitchFamily="18" charset="0"/>
              </a:rPr>
              <a:t>solely </a:t>
            </a:r>
            <a:r>
              <a:rPr lang="en-GB" sz="2600" dirty="0">
                <a:latin typeface="Times New Roman" panose="02020603050405020304" pitchFamily="18" charset="0"/>
                <a:cs typeface="Times New Roman" panose="02020603050405020304" pitchFamily="18" charset="0"/>
              </a:rPr>
              <a:t>on the basis of the definition given.</a:t>
            </a:r>
          </a:p>
          <a:p>
            <a:pPr marL="0" lvl="0" indent="0" algn="l" rtl="0">
              <a:buNone/>
            </a:pPr>
            <a:r>
              <a:rPr lang="en-US" sz="2600" b="1" dirty="0">
                <a:solidFill>
                  <a:srgbClr val="C00000"/>
                </a:solidFill>
                <a:latin typeface="Times New Roman" panose="02020603050405020304" pitchFamily="18" charset="0"/>
                <a:cs typeface="Times New Roman" panose="02020603050405020304" pitchFamily="18" charset="0"/>
              </a:rPr>
              <a:t>**For more exercises on this set, please open your book page 40 -45.</a:t>
            </a:r>
          </a:p>
          <a:p>
            <a:pPr marL="0" indent="0" algn="l">
              <a:buNone/>
            </a:pPr>
            <a:r>
              <a:rPr lang="en-GB" sz="2600" b="1" dirty="0">
                <a:latin typeface="Times New Roman" panose="02020603050405020304" pitchFamily="18" charset="0"/>
                <a:cs typeface="Times New Roman" panose="02020603050405020304" pitchFamily="18" charset="0"/>
              </a:rPr>
              <a:t>321. Violating an Apartment Lease </a:t>
            </a:r>
            <a:r>
              <a:rPr lang="en-GB" sz="2600" dirty="0">
                <a:latin typeface="Times New Roman" panose="02020603050405020304" pitchFamily="18" charset="0"/>
                <a:cs typeface="Times New Roman" panose="02020603050405020304" pitchFamily="18" charset="0"/>
              </a:rPr>
              <a:t>occurs when a tenant does something prohibited by the legally binding document that he or she has signed with a landlord. Which situation below is the best example of Violating an Apartment Lease?</a:t>
            </a:r>
          </a:p>
          <a:p>
            <a:pPr marL="0" indent="0" algn="l">
              <a:buNone/>
            </a:pPr>
            <a:r>
              <a:rPr lang="en-GB" sz="2600" b="1" dirty="0">
                <a:latin typeface="Times New Roman" panose="02020603050405020304" pitchFamily="18" charset="0"/>
                <a:cs typeface="Times New Roman" panose="02020603050405020304" pitchFamily="18" charset="0"/>
              </a:rPr>
              <a:t>a</a:t>
            </a:r>
            <a:r>
              <a:rPr lang="en-GB" sz="2600" dirty="0">
                <a:latin typeface="Times New Roman" panose="02020603050405020304" pitchFamily="18" charset="0"/>
                <a:cs typeface="Times New Roman" panose="02020603050405020304" pitchFamily="18" charset="0"/>
              </a:rPr>
              <a:t>. Tim has decided to move to another city, so he calls his landlord to tell him that he is not interested in renewing his lease when it expires next month.</a:t>
            </a:r>
          </a:p>
          <a:p>
            <a:pPr marL="0" indent="0" algn="l">
              <a:buNone/>
            </a:pPr>
            <a:r>
              <a:rPr lang="en-GB" sz="2600" b="1" dirty="0">
                <a:latin typeface="Times New Roman" panose="02020603050405020304" pitchFamily="18" charset="0"/>
                <a:cs typeface="Times New Roman" panose="02020603050405020304" pitchFamily="18" charset="0"/>
              </a:rPr>
              <a:t>b. Valerie recently lost her job and, for the last three months, has neglected to pay her landlord the monthly rent they agreed upon in writing when she moved into her apartment eight months ago.</a:t>
            </a:r>
          </a:p>
          <a:p>
            <a:pPr marL="0" indent="0" algn="l">
              <a:buNone/>
            </a:pPr>
            <a:r>
              <a:rPr lang="en-GB" sz="2600" b="1" dirty="0">
                <a:latin typeface="Times New Roman" panose="02020603050405020304" pitchFamily="18" charset="0"/>
                <a:cs typeface="Times New Roman" panose="02020603050405020304" pitchFamily="18" charset="0"/>
              </a:rPr>
              <a:t>c. </a:t>
            </a:r>
            <a:r>
              <a:rPr lang="en-GB" sz="2600" dirty="0">
                <a:latin typeface="Times New Roman" panose="02020603050405020304" pitchFamily="18" charset="0"/>
                <a:cs typeface="Times New Roman" panose="02020603050405020304" pitchFamily="18" charset="0"/>
              </a:rPr>
              <a:t>Mark writes a letter to his landlord that lists numerous complaints about the apartment he has agreed to rent for two years.</a:t>
            </a:r>
          </a:p>
          <a:p>
            <a:pPr marL="0" indent="0" algn="l">
              <a:buNone/>
            </a:pPr>
            <a:r>
              <a:rPr lang="en-GB" sz="2600" b="1" dirty="0">
                <a:latin typeface="Times New Roman" panose="02020603050405020304" pitchFamily="18" charset="0"/>
                <a:cs typeface="Times New Roman" panose="02020603050405020304" pitchFamily="18" charset="0"/>
              </a:rPr>
              <a:t>d. </a:t>
            </a:r>
            <a:r>
              <a:rPr lang="en-GB" sz="2600" dirty="0">
                <a:latin typeface="Times New Roman" panose="02020603050405020304" pitchFamily="18" charset="0"/>
                <a:cs typeface="Times New Roman" panose="02020603050405020304" pitchFamily="18" charset="0"/>
              </a:rPr>
              <a:t>Leslie thinks that her landlord is neglecting the building in which she rents an apartment. She calls her attorney to ask for advice.</a:t>
            </a:r>
            <a:endParaRPr lang="en-US" sz="2600" b="1" dirty="0">
              <a:solidFill>
                <a:srgbClr val="C00000"/>
              </a:solidFill>
              <a:latin typeface="Times New Roman" panose="02020603050405020304" pitchFamily="18" charset="0"/>
              <a:cs typeface="Times New Roman" panose="02020603050405020304" pitchFamily="18" charset="0"/>
            </a:endParaRPr>
          </a:p>
          <a:p>
            <a:pPr marL="0" indent="0" algn="l">
              <a:buNone/>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5896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EA3361-42C9-43DE-8F1F-8E1DD764492B}"/>
              </a:ext>
            </a:extLst>
          </p:cNvPr>
          <p:cNvSpPr>
            <a:spLocks noGrp="1"/>
          </p:cNvSpPr>
          <p:nvPr>
            <p:ph idx="1"/>
          </p:nvPr>
        </p:nvSpPr>
        <p:spPr>
          <a:xfrm>
            <a:off x="457200" y="188640"/>
            <a:ext cx="8229600" cy="6336704"/>
          </a:xfrm>
          <a:solidFill>
            <a:schemeClr val="accent6">
              <a:lumMod val="20000"/>
              <a:lumOff val="80000"/>
            </a:schemeClr>
          </a:solidFill>
        </p:spPr>
        <p:txBody>
          <a:bodyPr>
            <a:noAutofit/>
          </a:bodyPr>
          <a:lstStyle/>
          <a:p>
            <a:pPr marL="0" indent="0" algn="l">
              <a:buNone/>
            </a:pPr>
            <a:r>
              <a:rPr lang="en-GB" sz="1800" b="1" dirty="0">
                <a:latin typeface="Times New Roman" panose="02020603050405020304" pitchFamily="18" charset="0"/>
                <a:cs typeface="Times New Roman" panose="02020603050405020304" pitchFamily="18" charset="0"/>
              </a:rPr>
              <a:t>322. </a:t>
            </a:r>
            <a:r>
              <a:rPr lang="en-GB" sz="1800" dirty="0">
                <a:latin typeface="Times New Roman" panose="02020603050405020304" pitchFamily="18" charset="0"/>
                <a:cs typeface="Times New Roman" panose="02020603050405020304" pitchFamily="18" charset="0"/>
              </a:rPr>
              <a:t>It is appropriate to compensate someone if you have damaged his or her property in some way. </a:t>
            </a:r>
          </a:p>
          <a:p>
            <a:pPr marL="0" indent="0" algn="l">
              <a:buNone/>
            </a:pPr>
            <a:r>
              <a:rPr lang="en-GB" sz="1800" dirty="0">
                <a:latin typeface="Times New Roman" panose="02020603050405020304" pitchFamily="18" charset="0"/>
                <a:cs typeface="Times New Roman" panose="02020603050405020304" pitchFamily="18" charset="0"/>
              </a:rPr>
              <a:t>This is called </a:t>
            </a:r>
            <a:r>
              <a:rPr lang="en-GB" sz="1800" b="1" dirty="0" err="1">
                <a:latin typeface="Times New Roman" panose="02020603050405020304" pitchFamily="18" charset="0"/>
                <a:cs typeface="Times New Roman" panose="02020603050405020304" pitchFamily="18" charset="0"/>
              </a:rPr>
              <a:t>Restitution</a:t>
            </a:r>
            <a:r>
              <a:rPr lang="en-GB" sz="1800" dirty="0" err="1">
                <a:latin typeface="Times New Roman" panose="02020603050405020304" pitchFamily="18" charset="0"/>
                <a:cs typeface="Times New Roman" panose="02020603050405020304" pitchFamily="18" charset="0"/>
              </a:rPr>
              <a:t>.Which</a:t>
            </a:r>
            <a:r>
              <a:rPr lang="en-GB" sz="1800" dirty="0">
                <a:latin typeface="Times New Roman" panose="02020603050405020304" pitchFamily="18" charset="0"/>
                <a:cs typeface="Times New Roman" panose="02020603050405020304" pitchFamily="18" charset="0"/>
              </a:rPr>
              <a:t> situation below is the best example of Restitution?</a:t>
            </a:r>
          </a:p>
          <a:p>
            <a:pPr marL="0" indent="0" algn="l">
              <a:buNone/>
            </a:pPr>
            <a:r>
              <a:rPr lang="en-GB" sz="1800" b="1" dirty="0">
                <a:latin typeface="Times New Roman" panose="02020603050405020304" pitchFamily="18" charset="0"/>
                <a:cs typeface="Times New Roman" panose="02020603050405020304" pitchFamily="18" charset="0"/>
              </a:rPr>
              <a:t>a. Jake borrows Leslie’s camera and the lens shatters when it falls on the ground because he fails to zipper the </a:t>
            </a:r>
            <a:r>
              <a:rPr lang="en-GB" sz="1800" b="1" dirty="0" err="1">
                <a:latin typeface="Times New Roman" panose="02020603050405020304" pitchFamily="18" charset="0"/>
                <a:cs typeface="Times New Roman" panose="02020603050405020304" pitchFamily="18" charset="0"/>
              </a:rPr>
              <a:t>case.When</a:t>
            </a:r>
            <a:r>
              <a:rPr lang="en-GB" sz="1800" b="1" dirty="0">
                <a:latin typeface="Times New Roman" panose="02020603050405020304" pitchFamily="18" charset="0"/>
                <a:cs typeface="Times New Roman" panose="02020603050405020304" pitchFamily="18" charset="0"/>
              </a:rPr>
              <a:t> Jake returns the camera, he tells Leslie that he will pay for the repair.</a:t>
            </a:r>
          </a:p>
          <a:p>
            <a:pPr marL="0" indent="0" algn="l">
              <a:buNone/>
            </a:pPr>
            <a:r>
              <a:rPr lang="en-GB" sz="1800" b="1" dirty="0">
                <a:latin typeface="Times New Roman" panose="02020603050405020304" pitchFamily="18" charset="0"/>
                <a:cs typeface="Times New Roman" panose="02020603050405020304" pitchFamily="18" charset="0"/>
              </a:rPr>
              <a:t>b. </a:t>
            </a:r>
            <a:r>
              <a:rPr lang="en-GB" sz="1800" dirty="0">
                <a:latin typeface="Times New Roman" panose="02020603050405020304" pitchFamily="18" charset="0"/>
                <a:cs typeface="Times New Roman" panose="02020603050405020304" pitchFamily="18" charset="0"/>
              </a:rPr>
              <a:t>Rebecca borrows her </a:t>
            </a:r>
            <a:r>
              <a:rPr lang="en-GB" sz="1800" dirty="0" err="1">
                <a:latin typeface="Times New Roman" panose="02020603050405020304" pitchFamily="18" charset="0"/>
                <a:cs typeface="Times New Roman" panose="02020603050405020304" pitchFamily="18" charset="0"/>
              </a:rPr>
              <a:t>neighbor’s</a:t>
            </a:r>
            <a:r>
              <a:rPr lang="en-GB" sz="1800" dirty="0">
                <a:latin typeface="Times New Roman" panose="02020603050405020304" pitchFamily="18" charset="0"/>
                <a:cs typeface="Times New Roman" panose="02020603050405020304" pitchFamily="18" charset="0"/>
              </a:rPr>
              <a:t> car, and when she returns it, the gas tank is practically empty. She apologizes profusely and tells her </a:t>
            </a:r>
            <a:r>
              <a:rPr lang="en-GB" sz="1800" dirty="0" err="1">
                <a:latin typeface="Times New Roman" panose="02020603050405020304" pitchFamily="18" charset="0"/>
                <a:cs typeface="Times New Roman" panose="02020603050405020304" pitchFamily="18" charset="0"/>
              </a:rPr>
              <a:t>neighbor</a:t>
            </a:r>
            <a:r>
              <a:rPr lang="en-GB" sz="1800" dirty="0">
                <a:latin typeface="Times New Roman" panose="02020603050405020304" pitchFamily="18" charset="0"/>
                <a:cs typeface="Times New Roman" panose="02020603050405020304" pitchFamily="18" charset="0"/>
              </a:rPr>
              <a:t> she will be more considerate the next time.</a:t>
            </a:r>
          </a:p>
          <a:p>
            <a:pPr marL="0" indent="0" algn="l">
              <a:buNone/>
            </a:pPr>
            <a:r>
              <a:rPr lang="en-GB" sz="1800" b="1" dirty="0">
                <a:latin typeface="Times New Roman" panose="02020603050405020304" pitchFamily="18" charset="0"/>
                <a:cs typeface="Times New Roman" panose="02020603050405020304" pitchFamily="18" charset="0"/>
              </a:rPr>
              <a:t>c. </a:t>
            </a:r>
            <a:r>
              <a:rPr lang="en-GB" sz="1800" dirty="0">
                <a:latin typeface="Times New Roman" panose="02020603050405020304" pitchFamily="18" charset="0"/>
                <a:cs typeface="Times New Roman" panose="02020603050405020304" pitchFamily="18" charset="0"/>
              </a:rPr>
              <a:t>Aaron asks Tom to check in on his apartment while he is out of </a:t>
            </a:r>
            <a:r>
              <a:rPr lang="en-GB" sz="1800" dirty="0" err="1">
                <a:latin typeface="Times New Roman" panose="02020603050405020304" pitchFamily="18" charset="0"/>
                <a:cs typeface="Times New Roman" panose="02020603050405020304" pitchFamily="18" charset="0"/>
              </a:rPr>
              <a:t>town.When</a:t>
            </a:r>
            <a:r>
              <a:rPr lang="en-GB" sz="1800" dirty="0">
                <a:latin typeface="Times New Roman" panose="02020603050405020304" pitchFamily="18" charset="0"/>
                <a:cs typeface="Times New Roman" panose="02020603050405020304" pitchFamily="18" charset="0"/>
              </a:rPr>
              <a:t> Tom</a:t>
            </a:r>
          </a:p>
          <a:p>
            <a:pPr marL="0" indent="0" algn="l">
              <a:buNone/>
            </a:pPr>
            <a:r>
              <a:rPr lang="en-GB" sz="1800" dirty="0">
                <a:latin typeface="Times New Roman" panose="02020603050405020304" pitchFamily="18" charset="0"/>
                <a:cs typeface="Times New Roman" panose="02020603050405020304" pitchFamily="18" charset="0"/>
              </a:rPr>
              <a:t>arrives, he discovers that a pipe has burst and there is a considerable amount of water</a:t>
            </a:r>
          </a:p>
          <a:p>
            <a:pPr marL="0" indent="0" algn="l">
              <a:buNone/>
            </a:pPr>
            <a:r>
              <a:rPr lang="en-GB" sz="1800" dirty="0">
                <a:latin typeface="Times New Roman" panose="02020603050405020304" pitchFamily="18" charset="0"/>
                <a:cs typeface="Times New Roman" panose="02020603050405020304" pitchFamily="18" charset="0"/>
              </a:rPr>
              <a:t>damage. He calls a plumber to repair the pipe.</a:t>
            </a:r>
          </a:p>
          <a:p>
            <a:pPr marL="0" indent="0" algn="l">
              <a:buNone/>
            </a:pPr>
            <a:r>
              <a:rPr lang="en-GB" sz="1800" b="1" dirty="0">
                <a:latin typeface="Times New Roman" panose="02020603050405020304" pitchFamily="18" charset="0"/>
                <a:cs typeface="Times New Roman" panose="02020603050405020304" pitchFamily="18" charset="0"/>
              </a:rPr>
              <a:t>d. </a:t>
            </a:r>
            <a:r>
              <a:rPr lang="en-GB" sz="1800" dirty="0">
                <a:latin typeface="Times New Roman" panose="02020603050405020304" pitchFamily="18" charset="0"/>
                <a:cs typeface="Times New Roman" panose="02020603050405020304" pitchFamily="18" charset="0"/>
              </a:rPr>
              <a:t>Lisa suspects that the pothole in her company’s parking lot caused her flat tire. She</a:t>
            </a:r>
          </a:p>
          <a:p>
            <a:pPr marL="0" indent="0" algn="l">
              <a:buNone/>
            </a:pPr>
            <a:r>
              <a:rPr lang="en-GB" sz="1800" dirty="0">
                <a:latin typeface="Times New Roman" panose="02020603050405020304" pitchFamily="18" charset="0"/>
                <a:cs typeface="Times New Roman" panose="02020603050405020304" pitchFamily="18" charset="0"/>
              </a:rPr>
              <a:t>tells her boss that she thinks the company should pay for the repair.</a:t>
            </a:r>
          </a:p>
        </p:txBody>
      </p:sp>
    </p:spTree>
    <p:extLst>
      <p:ext uri="{BB962C8B-B14F-4D97-AF65-F5344CB8AC3E}">
        <p14:creationId xmlns:p14="http://schemas.microsoft.com/office/powerpoint/2010/main" val="2428642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EF1908-0D6F-4884-AB8B-8D0D9A9682F9}"/>
              </a:ext>
            </a:extLst>
          </p:cNvPr>
          <p:cNvSpPr>
            <a:spLocks noGrp="1"/>
          </p:cNvSpPr>
          <p:nvPr>
            <p:ph idx="1"/>
          </p:nvPr>
        </p:nvSpPr>
        <p:spPr>
          <a:xfrm>
            <a:off x="457200" y="116632"/>
            <a:ext cx="8229600" cy="6552728"/>
          </a:xfrm>
        </p:spPr>
        <p:txBody>
          <a:bodyPr>
            <a:normAutofit fontScale="40000" lnSpcReduction="20000"/>
          </a:bodyPr>
          <a:lstStyle/>
          <a:p>
            <a:pPr marL="0" lvl="0" indent="0" algn="ctr" rtl="0">
              <a:lnSpc>
                <a:spcPct val="90000"/>
              </a:lnSpc>
              <a:spcBef>
                <a:spcPts val="1000"/>
              </a:spcBef>
              <a:buNone/>
              <a:tabLst>
                <a:tab pos="1209675" algn="l"/>
              </a:tabLst>
            </a:pPr>
            <a:r>
              <a:rPr lang="ar-EG" sz="7500" b="1" dirty="0">
                <a:solidFill>
                  <a:srgbClr val="5B9BD5">
                    <a:lumMod val="50000"/>
                  </a:srgbClr>
                </a:solidFill>
              </a:rPr>
              <a:t>المحاضرة الثالثة </a:t>
            </a:r>
          </a:p>
          <a:p>
            <a:pPr marL="0" lvl="0" indent="0" algn="l">
              <a:buNone/>
            </a:pPr>
            <a:r>
              <a:rPr lang="en-GB" sz="6000" b="1" dirty="0">
                <a:latin typeface="Times New Roman" panose="02020603050405020304" pitchFamily="18" charset="0"/>
                <a:cs typeface="Times New Roman" panose="02020603050405020304" pitchFamily="18" charset="0"/>
              </a:rPr>
              <a:t>Set 21 Making Judgements </a:t>
            </a:r>
            <a:r>
              <a:rPr lang="en-GB" sz="5300" b="1" dirty="0">
                <a:solidFill>
                  <a:srgbClr val="C00000"/>
                </a:solidFill>
                <a:latin typeface="HelveticaNeue-BlackCond"/>
              </a:rPr>
              <a:t>(See book page 46-54)</a:t>
            </a:r>
            <a:endParaRPr lang="en-GB" sz="4200" b="1" dirty="0">
              <a:solidFill>
                <a:srgbClr val="C00000"/>
              </a:solidFill>
              <a:latin typeface="Times New Roman" panose="02020603050405020304" pitchFamily="18" charset="0"/>
              <a:cs typeface="Times New Roman" panose="02020603050405020304" pitchFamily="18" charset="0"/>
            </a:endParaRPr>
          </a:p>
          <a:p>
            <a:pPr marL="0" indent="0" algn="l">
              <a:buNone/>
            </a:pPr>
            <a:endParaRPr lang="en-GB" b="1" dirty="0">
              <a:latin typeface="HelveticaNeue-BlackCond"/>
            </a:endParaRPr>
          </a:p>
          <a:p>
            <a:pPr marL="0" lvl="0" indent="0" algn="l">
              <a:buNone/>
            </a:pPr>
            <a:r>
              <a:rPr lang="en-GB" sz="4000" dirty="0">
                <a:latin typeface="Times New Roman" panose="02020603050405020304" pitchFamily="18" charset="0"/>
                <a:cs typeface="Times New Roman" panose="02020603050405020304" pitchFamily="18" charset="0"/>
              </a:rPr>
              <a:t>This set contains additional situations. Each question presents a situation and asks you to make a judgment regarding that particular circumstance. Answer each one </a:t>
            </a:r>
            <a:r>
              <a:rPr lang="en-GB" sz="4000" i="1" dirty="0">
                <a:latin typeface="Times New Roman" panose="02020603050405020304" pitchFamily="18" charset="0"/>
                <a:cs typeface="Times New Roman" panose="02020603050405020304" pitchFamily="18" charset="0"/>
              </a:rPr>
              <a:t>solely </a:t>
            </a:r>
            <a:r>
              <a:rPr lang="en-GB" sz="4000" dirty="0">
                <a:latin typeface="Times New Roman" panose="02020603050405020304" pitchFamily="18" charset="0"/>
                <a:cs typeface="Times New Roman" panose="02020603050405020304" pitchFamily="18" charset="0"/>
              </a:rPr>
              <a:t>on the basis of the information given.</a:t>
            </a:r>
            <a:r>
              <a:rPr lang="en-GB" sz="5300" b="1" dirty="0">
                <a:solidFill>
                  <a:srgbClr val="C00000"/>
                </a:solidFill>
                <a:latin typeface="HelveticaNeue-BlackCond"/>
              </a:rPr>
              <a:t> (See book page 46-54)</a:t>
            </a:r>
            <a:endParaRPr lang="en-GB" sz="4300" b="1" dirty="0">
              <a:solidFill>
                <a:srgbClr val="C00000"/>
              </a:solidFill>
              <a:latin typeface="Times New Roman" panose="02020603050405020304" pitchFamily="18" charset="0"/>
              <a:cs typeface="Times New Roman" panose="02020603050405020304" pitchFamily="18" charset="0"/>
            </a:endParaRPr>
          </a:p>
          <a:p>
            <a:pPr marL="0" indent="0" algn="l">
              <a:buNone/>
            </a:pPr>
            <a:r>
              <a:rPr lang="en-GB" sz="4000" b="1" dirty="0">
                <a:latin typeface="Times New Roman" panose="02020603050405020304" pitchFamily="18" charset="0"/>
                <a:cs typeface="Times New Roman" panose="02020603050405020304" pitchFamily="18" charset="0"/>
              </a:rPr>
              <a:t>335. </a:t>
            </a:r>
            <a:r>
              <a:rPr lang="en-GB" sz="4000" dirty="0">
                <a:latin typeface="Times New Roman" panose="02020603050405020304" pitchFamily="18" charset="0"/>
                <a:cs typeface="Times New Roman" panose="02020603050405020304" pitchFamily="18" charset="0"/>
              </a:rPr>
              <a:t>The school principal has received complaints from parents about bullying in the school yard during recess. He wants to investigate and end this situation as soon as possible, so he has asked the recess aides to watch closely.</a:t>
            </a:r>
          </a:p>
          <a:p>
            <a:pPr marL="0" indent="0" algn="l">
              <a:buNone/>
            </a:pPr>
            <a:r>
              <a:rPr lang="en-GB" sz="4000" dirty="0">
                <a:latin typeface="Times New Roman" panose="02020603050405020304" pitchFamily="18" charset="0"/>
                <a:cs typeface="Times New Roman" panose="02020603050405020304" pitchFamily="18" charset="0"/>
              </a:rPr>
              <a:t>Which situation should the recess aides report to the principal?</a:t>
            </a:r>
          </a:p>
          <a:p>
            <a:pPr marL="0" indent="0" algn="l">
              <a:buNone/>
            </a:pPr>
            <a:r>
              <a:rPr lang="en-GB" sz="4000" b="1" dirty="0">
                <a:latin typeface="Times New Roman" panose="02020603050405020304" pitchFamily="18" charset="0"/>
                <a:cs typeface="Times New Roman" panose="02020603050405020304" pitchFamily="18" charset="0"/>
              </a:rPr>
              <a:t>a. </a:t>
            </a:r>
            <a:r>
              <a:rPr lang="en-GB" sz="4000" dirty="0">
                <a:latin typeface="Times New Roman" panose="02020603050405020304" pitchFamily="18" charset="0"/>
                <a:cs typeface="Times New Roman" panose="02020603050405020304" pitchFamily="18" charset="0"/>
              </a:rPr>
              <a:t>A girl is sitting glumly on a bench reading a book and not interacting with her peers.</a:t>
            </a:r>
          </a:p>
          <a:p>
            <a:pPr marL="0" indent="0" algn="l">
              <a:buNone/>
            </a:pPr>
            <a:r>
              <a:rPr lang="en-GB" sz="4000" b="1" dirty="0">
                <a:latin typeface="Times New Roman" panose="02020603050405020304" pitchFamily="18" charset="0"/>
                <a:cs typeface="Times New Roman" panose="02020603050405020304" pitchFamily="18" charset="0"/>
              </a:rPr>
              <a:t>b. Four girls are surrounding another girl and seem to have possession of her backpack</a:t>
            </a:r>
            <a:r>
              <a:rPr lang="en-GB" sz="4000" dirty="0">
                <a:latin typeface="Times New Roman" panose="02020603050405020304" pitchFamily="18" charset="0"/>
                <a:cs typeface="Times New Roman" panose="02020603050405020304" pitchFamily="18" charset="0"/>
              </a:rPr>
              <a:t>.</a:t>
            </a:r>
          </a:p>
          <a:p>
            <a:pPr marL="0" indent="0" algn="l">
              <a:buNone/>
            </a:pPr>
            <a:r>
              <a:rPr lang="en-GB" sz="4000" b="1" dirty="0">
                <a:latin typeface="Times New Roman" panose="02020603050405020304" pitchFamily="18" charset="0"/>
                <a:cs typeface="Times New Roman" panose="02020603050405020304" pitchFamily="18" charset="0"/>
              </a:rPr>
              <a:t>c. </a:t>
            </a:r>
            <a:r>
              <a:rPr lang="en-GB" sz="4000" dirty="0">
                <a:latin typeface="Times New Roman" panose="02020603050405020304" pitchFamily="18" charset="0"/>
                <a:cs typeface="Times New Roman" panose="02020603050405020304" pitchFamily="18" charset="0"/>
              </a:rPr>
              <a:t>Two boys are playing a one-on-one game of basketball and are arguing over the last basket scored.</a:t>
            </a:r>
          </a:p>
          <a:p>
            <a:pPr marL="0" indent="0" algn="l">
              <a:buNone/>
            </a:pPr>
            <a:r>
              <a:rPr lang="en-GB" sz="4000" b="1" dirty="0">
                <a:latin typeface="Times New Roman" panose="02020603050405020304" pitchFamily="18" charset="0"/>
                <a:cs typeface="Times New Roman" panose="02020603050405020304" pitchFamily="18" charset="0"/>
              </a:rPr>
              <a:t>d. </a:t>
            </a:r>
            <a:r>
              <a:rPr lang="en-GB" sz="4000" dirty="0">
                <a:latin typeface="Times New Roman" panose="02020603050405020304" pitchFamily="18" charset="0"/>
                <a:cs typeface="Times New Roman" panose="02020603050405020304" pitchFamily="18" charset="0"/>
              </a:rPr>
              <a:t>Three boys are huddled over a handheld video game, which isn’t supposed to be on school grounds.</a:t>
            </a:r>
          </a:p>
          <a:p>
            <a:pPr marL="0" indent="0" algn="l">
              <a:buNone/>
            </a:pPr>
            <a:r>
              <a:rPr lang="en-GB" sz="4000" b="1" dirty="0">
                <a:latin typeface="Times New Roman" panose="02020603050405020304" pitchFamily="18" charset="0"/>
                <a:cs typeface="Times New Roman" panose="02020603050405020304" pitchFamily="18" charset="0"/>
              </a:rPr>
              <a:t>338.</a:t>
            </a:r>
            <a:r>
              <a:rPr lang="en-GB" sz="4000" dirty="0">
                <a:latin typeface="Times New Roman" panose="02020603050405020304" pitchFamily="18" charset="0"/>
                <a:cs typeface="Times New Roman" panose="02020603050405020304" pitchFamily="18" charset="0"/>
              </a:rPr>
              <a:t>Eileen is planning a special birthday dinner for her husband’s 35th birthday. She wants the evening to be memorable, but her husband is a simple man who would rather be in jeans at a baseball game than in a suit at a fancy restaurant. Which restaurant below should Eileen choose?</a:t>
            </a:r>
          </a:p>
          <a:p>
            <a:pPr marL="0" indent="0" algn="l">
              <a:buNone/>
            </a:pPr>
            <a:r>
              <a:rPr lang="en-GB" sz="4000" b="1" dirty="0">
                <a:latin typeface="Times New Roman" panose="02020603050405020304" pitchFamily="18" charset="0"/>
                <a:cs typeface="Times New Roman" panose="02020603050405020304" pitchFamily="18" charset="0"/>
              </a:rPr>
              <a:t>a. </a:t>
            </a:r>
            <a:r>
              <a:rPr lang="en-GB" sz="4000" dirty="0">
                <a:latin typeface="Times New Roman" panose="02020603050405020304" pitchFamily="18" charset="0"/>
                <a:cs typeface="Times New Roman" panose="02020603050405020304" pitchFamily="18" charset="0"/>
              </a:rPr>
              <a:t>Alfredo’s offers fine Italian cuisine and an elegant Tuscan décor. Patrons will feel as though they’ve spent the evening in a luxurious Italian villa.</a:t>
            </a:r>
          </a:p>
          <a:p>
            <a:pPr marL="0" indent="0" algn="l">
              <a:buNone/>
            </a:pPr>
            <a:r>
              <a:rPr lang="en-GB" sz="4000" b="1" dirty="0">
                <a:latin typeface="Times New Roman" panose="02020603050405020304" pitchFamily="18" charset="0"/>
                <a:cs typeface="Times New Roman" panose="02020603050405020304" pitchFamily="18" charset="0"/>
              </a:rPr>
              <a:t>b. </a:t>
            </a:r>
            <a:r>
              <a:rPr lang="en-GB" sz="4000" dirty="0" err="1">
                <a:latin typeface="Times New Roman" panose="02020603050405020304" pitchFamily="18" charset="0"/>
                <a:cs typeface="Times New Roman" panose="02020603050405020304" pitchFamily="18" charset="0"/>
              </a:rPr>
              <a:t>Pancho’s</a:t>
            </a:r>
            <a:r>
              <a:rPr lang="en-GB" sz="4000" dirty="0">
                <a:latin typeface="Times New Roman" panose="02020603050405020304" pitchFamily="18" charset="0"/>
                <a:cs typeface="Times New Roman" panose="02020603050405020304" pitchFamily="18" charset="0"/>
              </a:rPr>
              <a:t> Mexican Buffet is an all-you-</a:t>
            </a:r>
            <a:r>
              <a:rPr lang="en-GB" sz="4000" dirty="0" err="1">
                <a:latin typeface="Times New Roman" panose="02020603050405020304" pitchFamily="18" charset="0"/>
                <a:cs typeface="Times New Roman" panose="02020603050405020304" pitchFamily="18" charset="0"/>
              </a:rPr>
              <a:t>caneat</a:t>
            </a:r>
            <a:r>
              <a:rPr lang="en-GB" sz="4000" dirty="0">
                <a:latin typeface="Times New Roman" panose="02020603050405020304" pitchFamily="18" charset="0"/>
                <a:cs typeface="Times New Roman" panose="02020603050405020304" pitchFamily="18" charset="0"/>
              </a:rPr>
              <a:t> family style smorgasbord with the best tacos in town.</a:t>
            </a:r>
          </a:p>
          <a:p>
            <a:pPr marL="0" indent="0" algn="l">
              <a:buNone/>
            </a:pPr>
            <a:r>
              <a:rPr lang="en-GB" sz="4000" b="1" dirty="0">
                <a:latin typeface="Times New Roman" panose="02020603050405020304" pitchFamily="18" charset="0"/>
                <a:cs typeface="Times New Roman" panose="02020603050405020304" pitchFamily="18" charset="0"/>
              </a:rPr>
              <a:t>c. </a:t>
            </a:r>
            <a:r>
              <a:rPr lang="en-GB" sz="4000" dirty="0">
                <a:latin typeface="Times New Roman" panose="02020603050405020304" pitchFamily="18" charset="0"/>
                <a:cs typeface="Times New Roman" panose="02020603050405020304" pitchFamily="18" charset="0"/>
              </a:rPr>
              <a:t>The Parisian Bistro is a four-star French restaurant where guests are treated like royalty. Chef Dilbert Olay is famous for his beef bourguignon.</a:t>
            </a:r>
          </a:p>
          <a:p>
            <a:pPr marL="0" indent="0" algn="l">
              <a:buNone/>
            </a:pPr>
            <a:r>
              <a:rPr lang="en-GB" sz="4000" b="1" dirty="0">
                <a:latin typeface="Times New Roman" panose="02020603050405020304" pitchFamily="18" charset="0"/>
                <a:cs typeface="Times New Roman" panose="02020603050405020304" pitchFamily="18" charset="0"/>
              </a:rPr>
              <a:t>d. Marty’s serves delicious, hearty meals in a charming setting reminiscent of a baseball clubhouse in </a:t>
            </a:r>
            <a:r>
              <a:rPr lang="en-GB" sz="4000" b="1" dirty="0" err="1">
                <a:latin typeface="Times New Roman" panose="02020603050405020304" pitchFamily="18" charset="0"/>
                <a:cs typeface="Times New Roman" panose="02020603050405020304" pitchFamily="18" charset="0"/>
              </a:rPr>
              <a:t>honor</a:t>
            </a:r>
            <a:r>
              <a:rPr lang="en-GB" sz="4000" b="1" dirty="0">
                <a:latin typeface="Times New Roman" panose="02020603050405020304" pitchFamily="18" charset="0"/>
                <a:cs typeface="Times New Roman" panose="02020603050405020304" pitchFamily="18" charset="0"/>
              </a:rPr>
              <a:t> of the </a:t>
            </a:r>
            <a:r>
              <a:rPr lang="en-GB" sz="4000" b="1" dirty="0" err="1">
                <a:latin typeface="Times New Roman" panose="02020603050405020304" pitchFamily="18" charset="0"/>
                <a:cs typeface="Times New Roman" panose="02020603050405020304" pitchFamily="18" charset="0"/>
              </a:rPr>
              <a:t>owner,Marty</a:t>
            </a:r>
            <a:r>
              <a:rPr lang="en-GB" sz="4000" b="1" dirty="0">
                <a:latin typeface="Times New Roman" panose="02020603050405020304" pitchFamily="18" charset="0"/>
                <a:cs typeface="Times New Roman" panose="02020603050405020304" pitchFamily="18" charset="0"/>
              </a:rPr>
              <a:t> Lester, a former major league baseball </a:t>
            </a:r>
            <a:r>
              <a:rPr lang="en-GB" sz="4000" b="1" dirty="0" err="1">
                <a:latin typeface="Times New Roman" panose="02020603050405020304" pitchFamily="18" charset="0"/>
                <a:cs typeface="Times New Roman" panose="02020603050405020304" pitchFamily="18" charset="0"/>
              </a:rPr>
              <a:t>allstar</a:t>
            </a:r>
            <a:r>
              <a:rPr lang="en-GB" sz="40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029043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E70103-4E7E-4640-AA62-DE613E323CDB}"/>
              </a:ext>
            </a:extLst>
          </p:cNvPr>
          <p:cNvSpPr>
            <a:spLocks noGrp="1"/>
          </p:cNvSpPr>
          <p:nvPr>
            <p:ph idx="1"/>
          </p:nvPr>
        </p:nvSpPr>
        <p:spPr>
          <a:xfrm>
            <a:off x="457200" y="188640"/>
            <a:ext cx="8229600" cy="6336704"/>
          </a:xfrm>
          <a:solidFill>
            <a:schemeClr val="accent6">
              <a:lumMod val="20000"/>
              <a:lumOff val="80000"/>
            </a:schemeClr>
          </a:solidFill>
        </p:spPr>
        <p:txBody>
          <a:bodyPr>
            <a:normAutofit fontScale="85000" lnSpcReduction="20000"/>
          </a:bodyPr>
          <a:lstStyle/>
          <a:p>
            <a:pPr marL="0" lvl="0" indent="0" algn="l">
              <a:buNone/>
            </a:pPr>
            <a:r>
              <a:rPr lang="en-GB" b="1" dirty="0">
                <a:latin typeface="HelveticaNeue-BlackCond"/>
              </a:rPr>
              <a:t>Set 22 </a:t>
            </a:r>
            <a:r>
              <a:rPr lang="en-GB" sz="2400" b="1" dirty="0">
                <a:latin typeface="Minion-Regular"/>
              </a:rPr>
              <a:t>Verbal Reasoning </a:t>
            </a:r>
            <a:r>
              <a:rPr lang="en-GB" sz="2500" b="1" dirty="0">
                <a:solidFill>
                  <a:srgbClr val="C00000"/>
                </a:solidFill>
                <a:latin typeface="HelveticaNeue-BlackCond"/>
              </a:rPr>
              <a:t>(See book page 55-58)</a:t>
            </a:r>
          </a:p>
          <a:p>
            <a:pPr marL="0" lvl="0" indent="0" algn="l">
              <a:buNone/>
            </a:pPr>
            <a:r>
              <a:rPr lang="en-GB" sz="2000" dirty="0">
                <a:latin typeface="Times New Roman" panose="02020603050405020304" pitchFamily="18" charset="0"/>
                <a:cs typeface="Times New Roman" panose="02020603050405020304" pitchFamily="18" charset="0"/>
              </a:rPr>
              <a:t>Here’s another type of verbal reasoning question. For each item in this set, you will be given a short, informational paragraph and four answer choices. Look for the statement that </a:t>
            </a:r>
            <a:r>
              <a:rPr lang="en-GB" sz="2000" i="1" dirty="0">
                <a:latin typeface="Times New Roman" panose="02020603050405020304" pitchFamily="18" charset="0"/>
                <a:cs typeface="Times New Roman" panose="02020603050405020304" pitchFamily="18" charset="0"/>
              </a:rPr>
              <a:t>must be </a:t>
            </a:r>
            <a:r>
              <a:rPr lang="en-GB" sz="2000" dirty="0">
                <a:latin typeface="Times New Roman" panose="02020603050405020304" pitchFamily="18" charset="0"/>
                <a:cs typeface="Times New Roman" panose="02020603050405020304" pitchFamily="18" charset="0"/>
              </a:rPr>
              <a:t>true according to the given information. The best way to approach this problem is to read the answer choices in turn, going back each time to look for that exact information in the short passage. </a:t>
            </a:r>
            <a:r>
              <a:rPr lang="en-GB" sz="2500" b="1" dirty="0">
                <a:solidFill>
                  <a:srgbClr val="C00000"/>
                </a:solidFill>
                <a:latin typeface="HelveticaNeue-BlackCond"/>
              </a:rPr>
              <a:t>(</a:t>
            </a:r>
            <a:r>
              <a:rPr lang="en-GB" sz="2800" b="1" dirty="0">
                <a:solidFill>
                  <a:srgbClr val="C00000"/>
                </a:solidFill>
                <a:latin typeface="Times New Roman" panose="02020603050405020304" pitchFamily="18" charset="0"/>
                <a:cs typeface="Times New Roman" panose="02020603050405020304" pitchFamily="18" charset="0"/>
              </a:rPr>
              <a:t>For more exercises </a:t>
            </a:r>
            <a:r>
              <a:rPr lang="en-GB" sz="2500" b="1" dirty="0">
                <a:solidFill>
                  <a:srgbClr val="C00000"/>
                </a:solidFill>
                <a:latin typeface="HelveticaNeue-BlackCond"/>
              </a:rPr>
              <a:t>See book page 55-58)</a:t>
            </a:r>
          </a:p>
          <a:p>
            <a:pPr marL="0" indent="0" algn="l">
              <a:buNone/>
            </a:pPr>
            <a:r>
              <a:rPr lang="en-GB" sz="2000" dirty="0">
                <a:latin typeface="Times New Roman" panose="02020603050405020304" pitchFamily="18" charset="0"/>
                <a:cs typeface="Times New Roman" panose="02020603050405020304" pitchFamily="18" charset="0"/>
              </a:rPr>
              <a:t>For questions 347 through 357, find the statement that </a:t>
            </a:r>
            <a:r>
              <a:rPr lang="en-GB" sz="2000" i="1" dirty="0">
                <a:latin typeface="Times New Roman" panose="02020603050405020304" pitchFamily="18" charset="0"/>
                <a:cs typeface="Times New Roman" panose="02020603050405020304" pitchFamily="18" charset="0"/>
              </a:rPr>
              <a:t>must be </a:t>
            </a:r>
            <a:r>
              <a:rPr lang="en-GB" sz="2000" dirty="0">
                <a:latin typeface="Times New Roman" panose="02020603050405020304" pitchFamily="18" charset="0"/>
                <a:cs typeface="Times New Roman" panose="02020603050405020304" pitchFamily="18" charset="0"/>
              </a:rPr>
              <a:t>true according to the given information.</a:t>
            </a:r>
          </a:p>
          <a:p>
            <a:pPr marL="0" indent="0" algn="l">
              <a:buNone/>
            </a:pPr>
            <a:r>
              <a:rPr lang="en-GB" sz="2000" b="1" dirty="0">
                <a:latin typeface="Times New Roman" panose="02020603050405020304" pitchFamily="18" charset="0"/>
                <a:cs typeface="Times New Roman" panose="02020603050405020304" pitchFamily="18" charset="0"/>
              </a:rPr>
              <a:t>347. </a:t>
            </a:r>
            <a:r>
              <a:rPr lang="en-GB" sz="2000" dirty="0">
                <a:latin typeface="Times New Roman" panose="02020603050405020304" pitchFamily="18" charset="0"/>
                <a:cs typeface="Times New Roman" panose="02020603050405020304" pitchFamily="18" charset="0"/>
              </a:rPr>
              <a:t>Erin is twelve years old. For three years, she has been asking her parents for a dog. Her parents have told her that they believe a dog would not be happy in an apartment, but they have given her permission to have a</a:t>
            </a:r>
          </a:p>
          <a:p>
            <a:pPr marL="0" indent="0" algn="l">
              <a:buNone/>
            </a:pPr>
            <a:r>
              <a:rPr lang="en-GB" sz="2000" dirty="0">
                <a:latin typeface="Times New Roman" panose="02020603050405020304" pitchFamily="18" charset="0"/>
                <a:cs typeface="Times New Roman" panose="02020603050405020304" pitchFamily="18" charset="0"/>
              </a:rPr>
              <a:t>bird. Erin has not yet decided what kind of bird she would like to have.</a:t>
            </a:r>
          </a:p>
          <a:p>
            <a:pPr marL="0" indent="0" algn="l">
              <a:buNone/>
            </a:pPr>
            <a:r>
              <a:rPr lang="en-GB" sz="2000" b="1" dirty="0">
                <a:latin typeface="Times New Roman" panose="02020603050405020304" pitchFamily="18" charset="0"/>
                <a:cs typeface="Times New Roman" panose="02020603050405020304" pitchFamily="18" charset="0"/>
              </a:rPr>
              <a:t>a. </a:t>
            </a:r>
            <a:r>
              <a:rPr lang="en-GB" sz="2000" dirty="0">
                <a:latin typeface="Times New Roman" panose="02020603050405020304" pitchFamily="18" charset="0"/>
                <a:cs typeface="Times New Roman" panose="02020603050405020304" pitchFamily="18" charset="0"/>
              </a:rPr>
              <a:t>Erin’s parents like birds better than they like dogs.</a:t>
            </a:r>
          </a:p>
          <a:p>
            <a:pPr marL="0" indent="0" algn="l">
              <a:buNone/>
            </a:pPr>
            <a:r>
              <a:rPr lang="en-GB" sz="2000" b="1" dirty="0">
                <a:latin typeface="Times New Roman" panose="02020603050405020304" pitchFamily="18" charset="0"/>
                <a:cs typeface="Times New Roman" panose="02020603050405020304" pitchFamily="18" charset="0"/>
              </a:rPr>
              <a:t>b. </a:t>
            </a:r>
            <a:r>
              <a:rPr lang="en-GB" sz="2000" dirty="0">
                <a:latin typeface="Times New Roman" panose="02020603050405020304" pitchFamily="18" charset="0"/>
                <a:cs typeface="Times New Roman" panose="02020603050405020304" pitchFamily="18" charset="0"/>
              </a:rPr>
              <a:t>Erin does not like birds.</a:t>
            </a:r>
          </a:p>
          <a:p>
            <a:pPr marL="0" indent="0" algn="l">
              <a:buNone/>
            </a:pPr>
            <a:r>
              <a:rPr lang="en-GB" sz="2000" b="1" dirty="0">
                <a:latin typeface="Times New Roman" panose="02020603050405020304" pitchFamily="18" charset="0"/>
                <a:cs typeface="Times New Roman" panose="02020603050405020304" pitchFamily="18" charset="0"/>
              </a:rPr>
              <a:t>c. Erin and her parents live in an apartment</a:t>
            </a:r>
            <a:r>
              <a:rPr lang="en-GB" sz="2000" dirty="0">
                <a:latin typeface="Times New Roman" panose="02020603050405020304" pitchFamily="18" charset="0"/>
                <a:cs typeface="Times New Roman" panose="02020603050405020304" pitchFamily="18" charset="0"/>
              </a:rPr>
              <a:t>.</a:t>
            </a:r>
          </a:p>
          <a:p>
            <a:pPr marL="0" indent="0" algn="l">
              <a:buNone/>
            </a:pPr>
            <a:r>
              <a:rPr lang="en-GB" sz="2000" b="1" dirty="0">
                <a:latin typeface="Times New Roman" panose="02020603050405020304" pitchFamily="18" charset="0"/>
                <a:cs typeface="Times New Roman" panose="02020603050405020304" pitchFamily="18" charset="0"/>
              </a:rPr>
              <a:t>d. </a:t>
            </a:r>
            <a:r>
              <a:rPr lang="en-GB" sz="2000" dirty="0">
                <a:latin typeface="Times New Roman" panose="02020603050405020304" pitchFamily="18" charset="0"/>
                <a:cs typeface="Times New Roman" panose="02020603050405020304" pitchFamily="18" charset="0"/>
              </a:rPr>
              <a:t>Erin and her parents would like to move.</a:t>
            </a:r>
          </a:p>
          <a:p>
            <a:pPr marL="0" indent="0" algn="l">
              <a:buNone/>
            </a:pPr>
            <a:r>
              <a:rPr lang="en-GB" sz="2000" b="1" dirty="0">
                <a:latin typeface="Times New Roman" panose="02020603050405020304" pitchFamily="18" charset="0"/>
                <a:cs typeface="Times New Roman" panose="02020603050405020304" pitchFamily="18" charset="0"/>
              </a:rPr>
              <a:t>348. </a:t>
            </a:r>
            <a:r>
              <a:rPr lang="en-GB" sz="2000" dirty="0">
                <a:latin typeface="Times New Roman" panose="02020603050405020304" pitchFamily="18" charset="0"/>
                <a:cs typeface="Times New Roman" panose="02020603050405020304" pitchFamily="18" charset="0"/>
              </a:rPr>
              <a:t>Last summer, Mike spent two weeks at a summer camp. There, he went hiking, swimming, and canoeing. This summer, Mike looks forward to attending a two-week music camp, where he hopes to sing, dance, and learn to play the guitar.</a:t>
            </a:r>
          </a:p>
          <a:p>
            <a:pPr marL="0" indent="0" algn="l">
              <a:buNone/>
            </a:pPr>
            <a:r>
              <a:rPr lang="en-GB" sz="2000" b="1" dirty="0">
                <a:latin typeface="Times New Roman" panose="02020603050405020304" pitchFamily="18" charset="0"/>
                <a:cs typeface="Times New Roman" panose="02020603050405020304" pitchFamily="18" charset="0"/>
              </a:rPr>
              <a:t>a. </a:t>
            </a:r>
            <a:r>
              <a:rPr lang="en-GB" sz="2000" dirty="0">
                <a:latin typeface="Times New Roman" panose="02020603050405020304" pitchFamily="18" charset="0"/>
                <a:cs typeface="Times New Roman" panose="02020603050405020304" pitchFamily="18" charset="0"/>
              </a:rPr>
              <a:t>Mike’s parents want him to learn to play the guitar.</a:t>
            </a:r>
          </a:p>
          <a:p>
            <a:pPr marL="0" indent="0" algn="l">
              <a:buNone/>
            </a:pPr>
            <a:r>
              <a:rPr lang="en-GB" sz="2000" b="1" dirty="0">
                <a:latin typeface="Times New Roman" panose="02020603050405020304" pitchFamily="18" charset="0"/>
                <a:cs typeface="Times New Roman" panose="02020603050405020304" pitchFamily="18" charset="0"/>
              </a:rPr>
              <a:t>b. </a:t>
            </a:r>
            <a:r>
              <a:rPr lang="en-GB" sz="2000" dirty="0">
                <a:latin typeface="Times New Roman" panose="02020603050405020304" pitchFamily="18" charset="0"/>
                <a:cs typeface="Times New Roman" panose="02020603050405020304" pitchFamily="18" charset="0"/>
              </a:rPr>
              <a:t>Mike prefers music to outdoor activities.</a:t>
            </a:r>
          </a:p>
          <a:p>
            <a:pPr marL="0" indent="0" algn="l">
              <a:buNone/>
            </a:pPr>
            <a:r>
              <a:rPr lang="en-GB" sz="2000" b="1" dirty="0">
                <a:latin typeface="Times New Roman" panose="02020603050405020304" pitchFamily="18" charset="0"/>
                <a:cs typeface="Times New Roman" panose="02020603050405020304" pitchFamily="18" charset="0"/>
              </a:rPr>
              <a:t>c. </a:t>
            </a:r>
            <a:r>
              <a:rPr lang="en-GB" sz="2000" dirty="0">
                <a:latin typeface="Times New Roman" panose="02020603050405020304" pitchFamily="18" charset="0"/>
                <a:cs typeface="Times New Roman" panose="02020603050405020304" pitchFamily="18" charset="0"/>
              </a:rPr>
              <a:t>Mike goes to some type of camp every summer.</a:t>
            </a:r>
          </a:p>
          <a:p>
            <a:pPr marL="0" indent="0" algn="l">
              <a:buNone/>
            </a:pPr>
            <a:r>
              <a:rPr lang="en-GB" sz="2000" b="1" dirty="0">
                <a:latin typeface="Times New Roman" panose="02020603050405020304" pitchFamily="18" charset="0"/>
                <a:cs typeface="Times New Roman" panose="02020603050405020304" pitchFamily="18" charset="0"/>
              </a:rPr>
              <a:t>d. Mike likes to sing and dance.</a:t>
            </a:r>
            <a:endParaRPr lang="en-GB" sz="2000" b="1" dirty="0">
              <a:solidFill>
                <a:srgbClr val="C00000"/>
              </a:solidFill>
              <a:latin typeface="Times New Roman" panose="02020603050405020304" pitchFamily="18" charset="0"/>
              <a:cs typeface="Times New Roman" panose="02020603050405020304" pitchFamily="18" charset="0"/>
            </a:endParaRPr>
          </a:p>
          <a:p>
            <a:pPr marL="0" indent="0" algn="l">
              <a:buNone/>
            </a:pPr>
            <a:endParaRPr lang="en-GB" dirty="0"/>
          </a:p>
        </p:txBody>
      </p:sp>
    </p:spTree>
    <p:extLst>
      <p:ext uri="{BB962C8B-B14F-4D97-AF65-F5344CB8AC3E}">
        <p14:creationId xmlns:p14="http://schemas.microsoft.com/office/powerpoint/2010/main" val="4241097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6632"/>
            <a:ext cx="8712968" cy="6624736"/>
          </a:xfrm>
          <a:solidFill>
            <a:schemeClr val="accent6">
              <a:lumMod val="20000"/>
              <a:lumOff val="80000"/>
            </a:schemeClr>
          </a:solidFill>
        </p:spPr>
        <p:txBody>
          <a:bodyPr>
            <a:normAutofit fontScale="47500" lnSpcReduction="20000"/>
          </a:bodyPr>
          <a:lstStyle/>
          <a:p>
            <a:pPr marL="0" lvl="0" indent="0" algn="ctr" rtl="0">
              <a:lnSpc>
                <a:spcPct val="90000"/>
              </a:lnSpc>
              <a:spcBef>
                <a:spcPts val="1000"/>
              </a:spcBef>
              <a:buNone/>
              <a:tabLst>
                <a:tab pos="1209675" algn="l"/>
              </a:tabLst>
            </a:pPr>
            <a:r>
              <a:rPr lang="ar-EG" sz="5500" b="1" dirty="0">
                <a:solidFill>
                  <a:srgbClr val="5B9BD5">
                    <a:lumMod val="50000"/>
                  </a:srgbClr>
                </a:solidFill>
              </a:rPr>
              <a:t>المحاضرة الرابعة </a:t>
            </a:r>
          </a:p>
          <a:p>
            <a:pPr marL="0" indent="0" algn="l" rtl="0">
              <a:buNone/>
            </a:pPr>
            <a:r>
              <a:rPr lang="en-US" sz="5900" b="1" dirty="0">
                <a:cs typeface="+mj-cs"/>
              </a:rPr>
              <a:t>Set 23:</a:t>
            </a:r>
            <a:r>
              <a:rPr lang="ar-EG" sz="5900" b="1" dirty="0">
                <a:solidFill>
                  <a:srgbClr val="C00000"/>
                </a:solidFill>
                <a:cs typeface="+mj-cs"/>
              </a:rPr>
              <a:t> الكتاب من ص </a:t>
            </a:r>
            <a:r>
              <a:rPr lang="en-GB" sz="5900" b="1" dirty="0">
                <a:solidFill>
                  <a:srgbClr val="C00000"/>
                </a:solidFill>
                <a:cs typeface="+mj-cs"/>
              </a:rPr>
              <a:t>59-61</a:t>
            </a:r>
            <a:endParaRPr lang="en-US" sz="5900" b="1" dirty="0">
              <a:solidFill>
                <a:srgbClr val="FF0000"/>
              </a:solidFill>
              <a:cs typeface="+mj-cs"/>
            </a:endParaRPr>
          </a:p>
          <a:p>
            <a:pPr marL="0" indent="0" algn="l" rtl="0">
              <a:lnSpc>
                <a:spcPct val="120000"/>
              </a:lnSpc>
              <a:spcBef>
                <a:spcPts val="0"/>
              </a:spcBef>
              <a:buNone/>
            </a:pPr>
            <a:r>
              <a:rPr lang="en-US" sz="2900" dirty="0">
                <a:cs typeface="+mj-cs"/>
              </a:rPr>
              <a:t>The next three sets contain short logic problems. Each problem consists of three statements. Based on the first two statements, the third statement may be true, false, or uncertain.</a:t>
            </a:r>
          </a:p>
          <a:p>
            <a:pPr marL="0" indent="0" algn="l" rtl="0">
              <a:lnSpc>
                <a:spcPct val="120000"/>
              </a:lnSpc>
              <a:spcBef>
                <a:spcPts val="0"/>
              </a:spcBef>
              <a:buNone/>
            </a:pPr>
            <a:r>
              <a:rPr lang="en-US" sz="2900" dirty="0">
                <a:cs typeface="+mj-cs"/>
              </a:rPr>
              <a:t>** </a:t>
            </a:r>
            <a:r>
              <a:rPr lang="en-US" sz="2900" b="1" dirty="0">
                <a:solidFill>
                  <a:srgbClr val="C00000"/>
                </a:solidFill>
                <a:cs typeface="+mj-cs"/>
              </a:rPr>
              <a:t>For more information and exercises about this set, please revise your book page 59.</a:t>
            </a:r>
          </a:p>
          <a:p>
            <a:pPr marL="0" indent="0" algn="l" rtl="0">
              <a:lnSpc>
                <a:spcPct val="120000"/>
              </a:lnSpc>
              <a:spcBef>
                <a:spcPts val="0"/>
              </a:spcBef>
              <a:buNone/>
            </a:pPr>
            <a:r>
              <a:rPr lang="en-US" sz="2900" dirty="0">
                <a:cs typeface="+mj-cs"/>
              </a:rPr>
              <a:t>** The bold choice is the correct one.</a:t>
            </a:r>
            <a:endParaRPr lang="ar-EG" sz="2900" dirty="0">
              <a:cs typeface="+mj-cs"/>
            </a:endParaRPr>
          </a:p>
          <a:p>
            <a:pPr marL="0" lvl="0" indent="0" algn="l" rtl="0">
              <a:lnSpc>
                <a:spcPct val="120000"/>
              </a:lnSpc>
              <a:spcBef>
                <a:spcPts val="0"/>
              </a:spcBef>
              <a:buNone/>
            </a:pPr>
            <a:r>
              <a:rPr lang="en-US" sz="2900" dirty="0">
                <a:solidFill>
                  <a:prstClr val="black"/>
                </a:solidFill>
                <a:cs typeface="+mj-cs"/>
              </a:rPr>
              <a:t>Logic problems may appear daunting at first. However, solving these problems can be done in the</a:t>
            </a:r>
            <a:r>
              <a:rPr lang="ar-EG" sz="2900" dirty="0">
                <a:solidFill>
                  <a:prstClr val="black"/>
                </a:solidFill>
                <a:cs typeface="+mj-cs"/>
              </a:rPr>
              <a:t> </a:t>
            </a:r>
            <a:r>
              <a:rPr lang="en-US" sz="2900" dirty="0">
                <a:solidFill>
                  <a:prstClr val="black"/>
                </a:solidFill>
                <a:cs typeface="+mj-cs"/>
              </a:rPr>
              <a:t>most straightforward way. Simply translate the </a:t>
            </a:r>
            <a:r>
              <a:rPr lang="en-GB" sz="2900" dirty="0">
                <a:solidFill>
                  <a:prstClr val="black"/>
                </a:solidFill>
                <a:cs typeface="+mj-cs"/>
              </a:rPr>
              <a:t>a</a:t>
            </a:r>
            <a:r>
              <a:rPr lang="en-US" sz="2900" dirty="0" err="1">
                <a:solidFill>
                  <a:prstClr val="black"/>
                </a:solidFill>
                <a:cs typeface="+mj-cs"/>
              </a:rPr>
              <a:t>bstract</a:t>
            </a:r>
            <a:r>
              <a:rPr lang="en-US" sz="2900" dirty="0">
                <a:solidFill>
                  <a:prstClr val="black"/>
                </a:solidFill>
                <a:cs typeface="+mj-cs"/>
              </a:rPr>
              <a:t> relationships in the questions into real-world relationships, so you can see the facts more clearly. For example, if the problem is comparing the ages of three</a:t>
            </a:r>
            <a:r>
              <a:rPr lang="ar-EG" sz="2900" dirty="0">
                <a:solidFill>
                  <a:prstClr val="black"/>
                </a:solidFill>
                <a:cs typeface="+mj-cs"/>
              </a:rPr>
              <a:t> </a:t>
            </a:r>
            <a:r>
              <a:rPr lang="en-US" sz="2900" dirty="0">
                <a:solidFill>
                  <a:prstClr val="black"/>
                </a:solidFill>
                <a:cs typeface="+mj-cs"/>
              </a:rPr>
              <a:t>people, make a chart and list the names of the people</a:t>
            </a:r>
            <a:r>
              <a:rPr lang="ar-EG" sz="2900" dirty="0">
                <a:solidFill>
                  <a:prstClr val="black"/>
                </a:solidFill>
                <a:cs typeface="+mj-cs"/>
              </a:rPr>
              <a:t> </a:t>
            </a:r>
            <a:r>
              <a:rPr lang="en-US" sz="2900" dirty="0">
                <a:solidFill>
                  <a:prstClr val="black"/>
                </a:solidFill>
                <a:cs typeface="+mj-cs"/>
              </a:rPr>
              <a:t>and their possible ages according to the information</a:t>
            </a:r>
            <a:r>
              <a:rPr lang="ar-EG" sz="2900" dirty="0">
                <a:solidFill>
                  <a:prstClr val="black"/>
                </a:solidFill>
                <a:cs typeface="+mj-cs"/>
              </a:rPr>
              <a:t> </a:t>
            </a:r>
            <a:r>
              <a:rPr lang="en-US" sz="2900" dirty="0">
                <a:solidFill>
                  <a:prstClr val="black"/>
                </a:solidFill>
                <a:cs typeface="+mj-cs"/>
              </a:rPr>
              <a:t>given. Or, create a diagram using symbols to represent</a:t>
            </a:r>
            <a:r>
              <a:rPr lang="ar-EG" sz="2900" dirty="0">
                <a:solidFill>
                  <a:prstClr val="black"/>
                </a:solidFill>
                <a:cs typeface="+mj-cs"/>
              </a:rPr>
              <a:t> </a:t>
            </a:r>
            <a:r>
              <a:rPr lang="en-US" sz="2900" dirty="0">
                <a:solidFill>
                  <a:prstClr val="black"/>
                </a:solidFill>
                <a:cs typeface="+mj-cs"/>
              </a:rPr>
              <a:t>phrases like “older than” or “greater than.”</a:t>
            </a:r>
          </a:p>
          <a:p>
            <a:pPr marL="0" lvl="0" indent="0" algn="l" rtl="0">
              <a:lnSpc>
                <a:spcPct val="120000"/>
              </a:lnSpc>
              <a:spcBef>
                <a:spcPts val="0"/>
              </a:spcBef>
              <a:buNone/>
            </a:pPr>
            <a:r>
              <a:rPr lang="en-US" sz="2900" b="1" dirty="0">
                <a:solidFill>
                  <a:prstClr val="black"/>
                </a:solidFill>
                <a:cs typeface="+mj-cs"/>
              </a:rPr>
              <a:t>358</a:t>
            </a:r>
            <a:r>
              <a:rPr lang="en-US" sz="2900" dirty="0">
                <a:solidFill>
                  <a:prstClr val="black"/>
                </a:solidFill>
                <a:cs typeface="+mj-cs"/>
              </a:rPr>
              <a:t>. Tanya is older than Eric.</a:t>
            </a:r>
          </a:p>
          <a:p>
            <a:pPr marL="0" lvl="0" indent="0" algn="l" rtl="0">
              <a:lnSpc>
                <a:spcPct val="120000"/>
              </a:lnSpc>
              <a:spcBef>
                <a:spcPts val="0"/>
              </a:spcBef>
              <a:buNone/>
            </a:pPr>
            <a:r>
              <a:rPr lang="en-US" sz="2900" dirty="0">
                <a:solidFill>
                  <a:prstClr val="black"/>
                </a:solidFill>
                <a:cs typeface="+mj-cs"/>
              </a:rPr>
              <a:t>Cliff is older than Tanya.</a:t>
            </a:r>
          </a:p>
          <a:p>
            <a:pPr marL="0" lvl="0" indent="0" algn="l" rtl="0">
              <a:lnSpc>
                <a:spcPct val="120000"/>
              </a:lnSpc>
              <a:spcBef>
                <a:spcPts val="0"/>
              </a:spcBef>
              <a:buNone/>
            </a:pPr>
            <a:r>
              <a:rPr lang="en-US" sz="2900" dirty="0">
                <a:solidFill>
                  <a:prstClr val="black"/>
                </a:solidFill>
                <a:cs typeface="+mj-cs"/>
              </a:rPr>
              <a:t>Eric is older than Cliff.</a:t>
            </a:r>
          </a:p>
          <a:p>
            <a:pPr marL="0" lvl="0" indent="0" algn="l" rtl="0">
              <a:lnSpc>
                <a:spcPct val="120000"/>
              </a:lnSpc>
              <a:spcBef>
                <a:spcPts val="0"/>
              </a:spcBef>
              <a:buNone/>
            </a:pPr>
            <a:r>
              <a:rPr lang="en-US" sz="2900" dirty="0">
                <a:solidFill>
                  <a:prstClr val="black"/>
                </a:solidFill>
                <a:cs typeface="+mj-cs"/>
              </a:rPr>
              <a:t>If the first two statements are true, the third statement is</a:t>
            </a:r>
          </a:p>
          <a:p>
            <a:pPr marL="0" lvl="0" indent="0" algn="l" rtl="0">
              <a:lnSpc>
                <a:spcPct val="120000"/>
              </a:lnSpc>
              <a:spcBef>
                <a:spcPts val="0"/>
              </a:spcBef>
              <a:buNone/>
            </a:pPr>
            <a:r>
              <a:rPr lang="en-US" sz="2900" dirty="0">
                <a:solidFill>
                  <a:prstClr val="black"/>
                </a:solidFill>
                <a:cs typeface="+mj-cs"/>
              </a:rPr>
              <a:t>a. true.</a:t>
            </a:r>
          </a:p>
          <a:p>
            <a:pPr marL="0" lvl="0" indent="0" algn="l" rtl="0">
              <a:lnSpc>
                <a:spcPct val="120000"/>
              </a:lnSpc>
              <a:spcBef>
                <a:spcPts val="0"/>
              </a:spcBef>
              <a:buNone/>
            </a:pPr>
            <a:r>
              <a:rPr lang="en-US" sz="2900" b="1" dirty="0">
                <a:solidFill>
                  <a:prstClr val="black"/>
                </a:solidFill>
                <a:cs typeface="+mj-cs"/>
              </a:rPr>
              <a:t>b. false</a:t>
            </a:r>
            <a:r>
              <a:rPr lang="en-US" sz="2900" dirty="0">
                <a:solidFill>
                  <a:prstClr val="black"/>
                </a:solidFill>
                <a:cs typeface="+mj-cs"/>
              </a:rPr>
              <a:t>.</a:t>
            </a:r>
          </a:p>
          <a:p>
            <a:pPr marL="0" lvl="0" indent="0" algn="l" rtl="0">
              <a:lnSpc>
                <a:spcPct val="120000"/>
              </a:lnSpc>
              <a:spcBef>
                <a:spcPts val="0"/>
              </a:spcBef>
              <a:buNone/>
            </a:pPr>
            <a:r>
              <a:rPr lang="en-US" sz="2900" dirty="0">
                <a:solidFill>
                  <a:prstClr val="black"/>
                </a:solidFill>
                <a:cs typeface="+mj-cs"/>
              </a:rPr>
              <a:t>c. uncertain.</a:t>
            </a:r>
          </a:p>
          <a:p>
            <a:pPr marL="0" lvl="0" indent="0" algn="l" rtl="0">
              <a:lnSpc>
                <a:spcPct val="120000"/>
              </a:lnSpc>
              <a:spcBef>
                <a:spcPts val="0"/>
              </a:spcBef>
              <a:buNone/>
            </a:pPr>
            <a:r>
              <a:rPr lang="en-US" sz="2900" b="1" dirty="0">
                <a:solidFill>
                  <a:prstClr val="black"/>
                </a:solidFill>
                <a:cs typeface="+mj-cs"/>
              </a:rPr>
              <a:t>359</a:t>
            </a:r>
            <a:r>
              <a:rPr lang="en-US" sz="2900" dirty="0">
                <a:solidFill>
                  <a:prstClr val="black"/>
                </a:solidFill>
                <a:cs typeface="+mj-cs"/>
              </a:rPr>
              <a:t>. During the past year, Josh saw more movies</a:t>
            </a:r>
          </a:p>
          <a:p>
            <a:pPr marL="0" lvl="0" indent="0" algn="l" rtl="0">
              <a:lnSpc>
                <a:spcPct val="120000"/>
              </a:lnSpc>
              <a:spcBef>
                <a:spcPts val="0"/>
              </a:spcBef>
              <a:buNone/>
            </a:pPr>
            <a:r>
              <a:rPr lang="en-US" sz="2900" dirty="0">
                <a:solidFill>
                  <a:prstClr val="black"/>
                </a:solidFill>
                <a:cs typeface="+mj-cs"/>
              </a:rPr>
              <a:t>than Stephen.</a:t>
            </a:r>
          </a:p>
          <a:p>
            <a:pPr marL="0" lvl="0" indent="0" algn="l" rtl="0">
              <a:lnSpc>
                <a:spcPct val="120000"/>
              </a:lnSpc>
              <a:spcBef>
                <a:spcPts val="0"/>
              </a:spcBef>
              <a:buNone/>
            </a:pPr>
            <a:r>
              <a:rPr lang="en-US" sz="2900" dirty="0">
                <a:solidFill>
                  <a:prstClr val="black"/>
                </a:solidFill>
                <a:cs typeface="+mj-cs"/>
              </a:rPr>
              <a:t>Stephen saw fewer movies than Darren.</a:t>
            </a:r>
          </a:p>
          <a:p>
            <a:pPr marL="0" lvl="0" indent="0" algn="l" rtl="0">
              <a:lnSpc>
                <a:spcPct val="120000"/>
              </a:lnSpc>
              <a:spcBef>
                <a:spcPts val="0"/>
              </a:spcBef>
              <a:buNone/>
            </a:pPr>
            <a:r>
              <a:rPr lang="en-US" sz="2900" dirty="0">
                <a:solidFill>
                  <a:prstClr val="black"/>
                </a:solidFill>
                <a:cs typeface="+mj-cs"/>
              </a:rPr>
              <a:t>Darren saw more movies than Josh.</a:t>
            </a:r>
          </a:p>
          <a:p>
            <a:pPr marL="0" lvl="0" indent="0" algn="l" rtl="0">
              <a:lnSpc>
                <a:spcPct val="120000"/>
              </a:lnSpc>
              <a:spcBef>
                <a:spcPts val="0"/>
              </a:spcBef>
              <a:buNone/>
            </a:pPr>
            <a:r>
              <a:rPr lang="en-US" sz="2900" dirty="0">
                <a:solidFill>
                  <a:prstClr val="black"/>
                </a:solidFill>
                <a:cs typeface="+mj-cs"/>
              </a:rPr>
              <a:t>If the first two statements are true, the third statement is</a:t>
            </a:r>
          </a:p>
          <a:p>
            <a:pPr marL="0" lvl="0" indent="0" algn="l" rtl="0">
              <a:lnSpc>
                <a:spcPct val="120000"/>
              </a:lnSpc>
              <a:spcBef>
                <a:spcPts val="0"/>
              </a:spcBef>
              <a:buNone/>
            </a:pPr>
            <a:r>
              <a:rPr lang="en-US" sz="2900" dirty="0">
                <a:solidFill>
                  <a:prstClr val="black"/>
                </a:solidFill>
                <a:cs typeface="+mj-cs"/>
              </a:rPr>
              <a:t>a. true.</a:t>
            </a:r>
          </a:p>
          <a:p>
            <a:pPr marL="0" lvl="0" indent="0" algn="l" rtl="0">
              <a:lnSpc>
                <a:spcPct val="120000"/>
              </a:lnSpc>
              <a:spcBef>
                <a:spcPts val="0"/>
              </a:spcBef>
              <a:buNone/>
            </a:pPr>
            <a:r>
              <a:rPr lang="en-US" sz="2900" dirty="0">
                <a:solidFill>
                  <a:prstClr val="black"/>
                </a:solidFill>
                <a:cs typeface="+mj-cs"/>
              </a:rPr>
              <a:t>b. false.</a:t>
            </a:r>
          </a:p>
          <a:p>
            <a:pPr marL="0" lvl="0" indent="0" algn="l" rtl="0">
              <a:lnSpc>
                <a:spcPct val="120000"/>
              </a:lnSpc>
              <a:spcBef>
                <a:spcPts val="0"/>
              </a:spcBef>
              <a:buNone/>
            </a:pPr>
            <a:r>
              <a:rPr lang="en-US" sz="2900" b="1" dirty="0">
                <a:solidFill>
                  <a:prstClr val="black"/>
                </a:solidFill>
                <a:cs typeface="+mj-cs"/>
              </a:rPr>
              <a:t>c. uncertain</a:t>
            </a:r>
            <a:r>
              <a:rPr lang="en-US" sz="2900" dirty="0">
                <a:solidFill>
                  <a:prstClr val="black"/>
                </a:solidFill>
                <a:cs typeface="+mj-cs"/>
              </a:rPr>
              <a:t>.</a:t>
            </a:r>
            <a:endParaRPr lang="ar-EG" sz="2900" dirty="0">
              <a:solidFill>
                <a:prstClr val="black"/>
              </a:solidFill>
              <a:cs typeface="+mj-cs"/>
            </a:endParaRPr>
          </a:p>
          <a:p>
            <a:pPr marL="0" lvl="0" indent="0" algn="l" rtl="0">
              <a:buNone/>
            </a:pPr>
            <a:endParaRPr lang="ar-EG" sz="2200" dirty="0">
              <a:solidFill>
                <a:prstClr val="black"/>
              </a:solidFill>
              <a:cs typeface="+mj-cs"/>
            </a:endParaRPr>
          </a:p>
          <a:p>
            <a:pPr marL="0" indent="0" algn="l" rtl="0">
              <a:buNone/>
            </a:pPr>
            <a:endParaRPr lang="en-US" dirty="0">
              <a:cs typeface="+mj-cs"/>
            </a:endParaRPr>
          </a:p>
          <a:p>
            <a:pPr marL="0" indent="0" algn="l" rtl="0">
              <a:buNone/>
            </a:pPr>
            <a:endParaRPr lang="ar-EG" dirty="0"/>
          </a:p>
        </p:txBody>
      </p:sp>
    </p:spTree>
    <p:extLst>
      <p:ext uri="{BB962C8B-B14F-4D97-AF65-F5344CB8AC3E}">
        <p14:creationId xmlns:p14="http://schemas.microsoft.com/office/powerpoint/2010/main" val="1682357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6632"/>
            <a:ext cx="8712968" cy="6624736"/>
          </a:xfrm>
          <a:solidFill>
            <a:schemeClr val="accent6">
              <a:lumMod val="20000"/>
              <a:lumOff val="80000"/>
            </a:schemeClr>
          </a:solidFill>
        </p:spPr>
        <p:txBody>
          <a:bodyPr>
            <a:normAutofit fontScale="62500" lnSpcReduction="20000"/>
          </a:bodyPr>
          <a:lstStyle/>
          <a:p>
            <a:pPr marL="0" lvl="0" indent="0" algn="l">
              <a:buNone/>
            </a:pPr>
            <a:r>
              <a:rPr lang="en-US" sz="4500" b="1" dirty="0">
                <a:latin typeface="Times New Roman" panose="02020603050405020304" pitchFamily="18" charset="0"/>
                <a:cs typeface="Times New Roman" panose="02020603050405020304" pitchFamily="18" charset="0"/>
              </a:rPr>
              <a:t>Set 26:</a:t>
            </a:r>
            <a:r>
              <a:rPr lang="en-GB" sz="3800" b="1" dirty="0">
                <a:solidFill>
                  <a:srgbClr val="C00000"/>
                </a:solidFill>
                <a:latin typeface="HelveticaNeue-BlackCond"/>
              </a:rPr>
              <a:t>(See book page 62-65)</a:t>
            </a:r>
          </a:p>
          <a:p>
            <a:pPr marL="0" indent="0" algn="l" rtl="0">
              <a:buNone/>
            </a:pPr>
            <a:r>
              <a:rPr lang="en-US" dirty="0">
                <a:cs typeface="+mj-cs"/>
              </a:rPr>
              <a:t>The logic problems in this set present you with three true statements: Fact 1, Fact 2, and Fact 3. Then, you are given three more statements (labeled I, II, and III),and you must determine which of these, if any, is also a fact. One or two of the statements could be true; all of the statements could be true; or none of the statements could be true. Choose your answer based solely on the information given in the first three facts.</a:t>
            </a:r>
          </a:p>
          <a:p>
            <a:pPr marL="0" indent="0" algn="l" rtl="0">
              <a:buNone/>
            </a:pPr>
            <a:r>
              <a:rPr lang="en-US" dirty="0">
                <a:cs typeface="+mj-cs"/>
              </a:rPr>
              <a:t>**</a:t>
            </a:r>
            <a:r>
              <a:rPr lang="en-US" dirty="0">
                <a:solidFill>
                  <a:srgbClr val="C00000"/>
                </a:solidFill>
                <a:cs typeface="+mj-cs"/>
              </a:rPr>
              <a:t>For more exercises on this set, please revise your book page 62-65.</a:t>
            </a:r>
          </a:p>
          <a:p>
            <a:pPr marL="0" indent="0" algn="l" rtl="0">
              <a:buNone/>
            </a:pPr>
            <a:r>
              <a:rPr lang="en-US" dirty="0">
                <a:cs typeface="+mj-cs"/>
              </a:rPr>
              <a:t>**The bold choice is the correct one.</a:t>
            </a:r>
          </a:p>
          <a:p>
            <a:pPr marL="0" lvl="0" indent="0" algn="l" rtl="0">
              <a:buNone/>
            </a:pPr>
            <a:r>
              <a:rPr lang="en-US" b="1" dirty="0">
                <a:solidFill>
                  <a:prstClr val="black"/>
                </a:solidFill>
                <a:cs typeface="+mj-cs"/>
              </a:rPr>
              <a:t>390</a:t>
            </a:r>
            <a:r>
              <a:rPr lang="en-US" dirty="0">
                <a:solidFill>
                  <a:prstClr val="black"/>
                </a:solidFill>
                <a:cs typeface="+mj-cs"/>
              </a:rPr>
              <a:t>. Fact 1: Jessica has four children.</a:t>
            </a:r>
          </a:p>
          <a:p>
            <a:pPr marL="0" lvl="0" indent="0" algn="l" rtl="0">
              <a:buNone/>
            </a:pPr>
            <a:r>
              <a:rPr lang="en-US" dirty="0">
                <a:solidFill>
                  <a:prstClr val="black"/>
                </a:solidFill>
                <a:cs typeface="+mj-cs"/>
              </a:rPr>
              <a:t>Fact 2: Two of the children have blue eyes and two of the children have brown</a:t>
            </a:r>
          </a:p>
          <a:p>
            <a:pPr marL="0" lvl="0" indent="0" algn="l" rtl="0">
              <a:buNone/>
            </a:pPr>
            <a:r>
              <a:rPr lang="en-US" dirty="0">
                <a:solidFill>
                  <a:prstClr val="black"/>
                </a:solidFill>
                <a:cs typeface="+mj-cs"/>
              </a:rPr>
              <a:t>eyes.</a:t>
            </a:r>
          </a:p>
          <a:p>
            <a:pPr marL="0" lvl="0" indent="0" algn="l" rtl="0">
              <a:buNone/>
            </a:pPr>
            <a:r>
              <a:rPr lang="en-US" dirty="0">
                <a:solidFill>
                  <a:prstClr val="black"/>
                </a:solidFill>
                <a:cs typeface="+mj-cs"/>
              </a:rPr>
              <a:t>Fact 3: Half of the children are girls.</a:t>
            </a:r>
          </a:p>
          <a:p>
            <a:pPr marL="0" lvl="0" indent="0" algn="l" rtl="0">
              <a:buNone/>
            </a:pPr>
            <a:r>
              <a:rPr lang="en-US" dirty="0">
                <a:solidFill>
                  <a:prstClr val="black"/>
                </a:solidFill>
                <a:cs typeface="+mj-cs"/>
              </a:rPr>
              <a:t>If the first three statements are facts, which of the following statements must also be a fact?</a:t>
            </a:r>
          </a:p>
          <a:p>
            <a:pPr marL="0" lvl="0" indent="0" algn="l" rtl="0">
              <a:buNone/>
            </a:pPr>
            <a:r>
              <a:rPr lang="en-US" dirty="0">
                <a:solidFill>
                  <a:prstClr val="black"/>
                </a:solidFill>
                <a:cs typeface="+mj-cs"/>
              </a:rPr>
              <a:t>I. At least one girl has blue eyes.</a:t>
            </a:r>
          </a:p>
          <a:p>
            <a:pPr marL="0" lvl="0" indent="0" algn="l" rtl="0">
              <a:buNone/>
            </a:pPr>
            <a:r>
              <a:rPr lang="en-US" dirty="0">
                <a:solidFill>
                  <a:prstClr val="black"/>
                </a:solidFill>
                <a:cs typeface="+mj-cs"/>
              </a:rPr>
              <a:t>II. Two of the children are boys.</a:t>
            </a:r>
          </a:p>
          <a:p>
            <a:pPr marL="0" lvl="0" indent="0" algn="l" rtl="0">
              <a:buNone/>
            </a:pPr>
            <a:r>
              <a:rPr lang="en-US" dirty="0">
                <a:solidFill>
                  <a:prstClr val="black"/>
                </a:solidFill>
                <a:cs typeface="+mj-cs"/>
              </a:rPr>
              <a:t>III. The boys have brown eyes.</a:t>
            </a:r>
          </a:p>
          <a:p>
            <a:pPr marL="0" lvl="0" indent="0" algn="l" rtl="0">
              <a:buNone/>
            </a:pPr>
            <a:r>
              <a:rPr lang="en-US" b="1" dirty="0">
                <a:solidFill>
                  <a:prstClr val="black"/>
                </a:solidFill>
                <a:cs typeface="+mj-cs"/>
              </a:rPr>
              <a:t>a. II only</a:t>
            </a:r>
          </a:p>
          <a:p>
            <a:pPr marL="0" lvl="0" indent="0" algn="l" rtl="0">
              <a:buNone/>
            </a:pPr>
            <a:r>
              <a:rPr lang="en-US" dirty="0">
                <a:solidFill>
                  <a:prstClr val="black"/>
                </a:solidFill>
                <a:cs typeface="+mj-cs"/>
              </a:rPr>
              <a:t>b. I and III only</a:t>
            </a:r>
          </a:p>
          <a:p>
            <a:pPr marL="0" lvl="0" indent="0" algn="l" rtl="0">
              <a:buNone/>
            </a:pPr>
            <a:r>
              <a:rPr lang="en-US" dirty="0">
                <a:solidFill>
                  <a:prstClr val="black"/>
                </a:solidFill>
                <a:cs typeface="+mj-cs"/>
              </a:rPr>
              <a:t>c. II and III only</a:t>
            </a:r>
          </a:p>
          <a:p>
            <a:pPr marL="0" lvl="0" indent="0" algn="l" rtl="0">
              <a:buNone/>
            </a:pPr>
            <a:r>
              <a:rPr lang="en-US" dirty="0">
                <a:solidFill>
                  <a:prstClr val="black"/>
                </a:solidFill>
                <a:cs typeface="+mj-cs"/>
              </a:rPr>
              <a:t>d. None of the statements is a known fact.</a:t>
            </a:r>
            <a:endParaRPr lang="ar-EG" dirty="0">
              <a:solidFill>
                <a:prstClr val="black"/>
              </a:solidFill>
              <a:cs typeface="+mj-cs"/>
            </a:endParaRPr>
          </a:p>
          <a:p>
            <a:pPr marL="0" indent="0" algn="l" rtl="0">
              <a:buNone/>
            </a:pPr>
            <a:endParaRPr lang="en-US" dirty="0"/>
          </a:p>
          <a:p>
            <a:pPr marL="0" indent="0" algn="l" rtl="0">
              <a:buNone/>
            </a:pPr>
            <a:endParaRPr lang="ar-EG" dirty="0"/>
          </a:p>
        </p:txBody>
      </p:sp>
    </p:spTree>
    <p:extLst>
      <p:ext uri="{BB962C8B-B14F-4D97-AF65-F5344CB8AC3E}">
        <p14:creationId xmlns:p14="http://schemas.microsoft.com/office/powerpoint/2010/main" val="677375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6632"/>
            <a:ext cx="8712968" cy="6624736"/>
          </a:xfrm>
          <a:solidFill>
            <a:schemeClr val="accent6">
              <a:lumMod val="20000"/>
              <a:lumOff val="80000"/>
            </a:schemeClr>
          </a:solidFill>
        </p:spPr>
        <p:txBody>
          <a:bodyPr>
            <a:normAutofit fontScale="55000" lnSpcReduction="20000"/>
          </a:bodyPr>
          <a:lstStyle/>
          <a:p>
            <a:pPr marL="0" indent="0" algn="l" rtl="0">
              <a:buNone/>
            </a:pPr>
            <a:r>
              <a:rPr lang="en-US" sz="3300" b="1" dirty="0">
                <a:cs typeface="+mj-cs"/>
              </a:rPr>
              <a:t>391</a:t>
            </a:r>
            <a:r>
              <a:rPr lang="en-US" sz="3300" dirty="0">
                <a:cs typeface="+mj-cs"/>
              </a:rPr>
              <a:t>. Fact 1: All hats have brims.</a:t>
            </a:r>
          </a:p>
          <a:p>
            <a:pPr marL="0" indent="0" algn="l" rtl="0">
              <a:buNone/>
            </a:pPr>
            <a:r>
              <a:rPr lang="en-US" sz="3300" dirty="0">
                <a:cs typeface="+mj-cs"/>
              </a:rPr>
              <a:t>Fact 2: There are black hats and blue hats.</a:t>
            </a:r>
          </a:p>
          <a:p>
            <a:pPr marL="0" indent="0" algn="l" rtl="0">
              <a:buNone/>
            </a:pPr>
            <a:r>
              <a:rPr lang="en-US" sz="3300" dirty="0">
                <a:cs typeface="+mj-cs"/>
              </a:rPr>
              <a:t>Fact 3: Baseball caps are hats.</a:t>
            </a:r>
          </a:p>
          <a:p>
            <a:pPr marL="0" indent="0" algn="l" rtl="0">
              <a:buNone/>
            </a:pPr>
            <a:r>
              <a:rPr lang="en-US" sz="3300" dirty="0">
                <a:cs typeface="+mj-cs"/>
              </a:rPr>
              <a:t>If the first three statements are facts, which of</a:t>
            </a:r>
          </a:p>
          <a:p>
            <a:pPr marL="0" indent="0" algn="l" rtl="0">
              <a:buNone/>
            </a:pPr>
            <a:r>
              <a:rPr lang="en-US" sz="3300" dirty="0">
                <a:cs typeface="+mj-cs"/>
              </a:rPr>
              <a:t>the following statements must also be a fact?</a:t>
            </a:r>
          </a:p>
          <a:p>
            <a:pPr marL="0" indent="0" algn="l" rtl="0">
              <a:buNone/>
            </a:pPr>
            <a:r>
              <a:rPr lang="en-US" sz="3300" dirty="0">
                <a:cs typeface="+mj-cs"/>
              </a:rPr>
              <a:t>I. All caps have brims.</a:t>
            </a:r>
          </a:p>
          <a:p>
            <a:pPr marL="0" indent="0" algn="l" rtl="0">
              <a:buNone/>
            </a:pPr>
            <a:r>
              <a:rPr lang="en-US" sz="3300" dirty="0">
                <a:cs typeface="+mj-cs"/>
              </a:rPr>
              <a:t>II. Some baseball caps are blue.</a:t>
            </a:r>
          </a:p>
          <a:p>
            <a:pPr marL="0" indent="0" algn="l" rtl="0">
              <a:buNone/>
            </a:pPr>
            <a:r>
              <a:rPr lang="en-US" sz="3300" dirty="0">
                <a:cs typeface="+mj-cs"/>
              </a:rPr>
              <a:t>III. Baseball caps have no brims.</a:t>
            </a:r>
          </a:p>
          <a:p>
            <a:pPr marL="0" indent="0" algn="l" rtl="0">
              <a:buNone/>
            </a:pPr>
            <a:r>
              <a:rPr lang="en-US" sz="3300" dirty="0">
                <a:cs typeface="+mj-cs"/>
              </a:rPr>
              <a:t>a. I only</a:t>
            </a:r>
          </a:p>
          <a:p>
            <a:pPr marL="0" indent="0" algn="l" rtl="0">
              <a:buNone/>
            </a:pPr>
            <a:r>
              <a:rPr lang="en-US" sz="3300" dirty="0">
                <a:cs typeface="+mj-cs"/>
              </a:rPr>
              <a:t>b. II only</a:t>
            </a:r>
          </a:p>
          <a:p>
            <a:pPr marL="0" indent="0" algn="l" rtl="0">
              <a:buNone/>
            </a:pPr>
            <a:r>
              <a:rPr lang="en-US" sz="3300" dirty="0">
                <a:cs typeface="+mj-cs"/>
              </a:rPr>
              <a:t>c. I, II, and III</a:t>
            </a:r>
          </a:p>
          <a:p>
            <a:pPr marL="0" indent="0" algn="l" rtl="0">
              <a:buNone/>
            </a:pPr>
            <a:r>
              <a:rPr lang="en-US" sz="3300" b="1" dirty="0">
                <a:cs typeface="+mj-cs"/>
              </a:rPr>
              <a:t>d. None of the statements is a known fact.</a:t>
            </a:r>
          </a:p>
          <a:p>
            <a:pPr marL="0" lvl="0" indent="0" algn="l" rtl="0">
              <a:buNone/>
            </a:pPr>
            <a:r>
              <a:rPr lang="en-US" sz="3300" b="1" dirty="0">
                <a:solidFill>
                  <a:prstClr val="black"/>
                </a:solidFill>
                <a:cs typeface="+mj-cs"/>
              </a:rPr>
              <a:t>392. </a:t>
            </a:r>
            <a:r>
              <a:rPr lang="en-US" sz="3300" dirty="0">
                <a:solidFill>
                  <a:prstClr val="black"/>
                </a:solidFill>
                <a:cs typeface="+mj-cs"/>
              </a:rPr>
              <a:t>Fact 1: All chickens are birds.</a:t>
            </a:r>
          </a:p>
          <a:p>
            <a:pPr marL="0" lvl="0" indent="0" algn="l" rtl="0">
              <a:buNone/>
            </a:pPr>
            <a:r>
              <a:rPr lang="en-US" sz="3300" dirty="0">
                <a:solidFill>
                  <a:prstClr val="black"/>
                </a:solidFill>
                <a:cs typeface="+mj-cs"/>
              </a:rPr>
              <a:t>Fact 2: Some chickens are hens.</a:t>
            </a:r>
          </a:p>
          <a:p>
            <a:pPr marL="0" lvl="0" indent="0" algn="l" rtl="0">
              <a:buNone/>
            </a:pPr>
            <a:r>
              <a:rPr lang="en-US" sz="3300" dirty="0">
                <a:solidFill>
                  <a:prstClr val="black"/>
                </a:solidFill>
                <a:cs typeface="+mj-cs"/>
              </a:rPr>
              <a:t>Fact 3: Female birds lay eggs.</a:t>
            </a:r>
          </a:p>
          <a:p>
            <a:pPr marL="0" lvl="0" indent="0" algn="l" rtl="0">
              <a:buNone/>
            </a:pPr>
            <a:r>
              <a:rPr lang="en-US" sz="3300" dirty="0">
                <a:solidFill>
                  <a:prstClr val="black"/>
                </a:solidFill>
                <a:cs typeface="+mj-cs"/>
              </a:rPr>
              <a:t>If the first three statements are facts, which of</a:t>
            </a:r>
          </a:p>
          <a:p>
            <a:pPr marL="0" lvl="0" indent="0" algn="l" rtl="0">
              <a:buNone/>
            </a:pPr>
            <a:r>
              <a:rPr lang="en-US" sz="3300" dirty="0">
                <a:solidFill>
                  <a:prstClr val="black"/>
                </a:solidFill>
                <a:cs typeface="+mj-cs"/>
              </a:rPr>
              <a:t>the following statements must also be a fact?</a:t>
            </a:r>
          </a:p>
          <a:p>
            <a:pPr marL="0" lvl="0" indent="0" algn="l" rtl="0">
              <a:buNone/>
            </a:pPr>
            <a:r>
              <a:rPr lang="en-US" sz="3300" dirty="0">
                <a:solidFill>
                  <a:prstClr val="black"/>
                </a:solidFill>
                <a:cs typeface="+mj-cs"/>
              </a:rPr>
              <a:t>I. All birds lay eggs.</a:t>
            </a:r>
          </a:p>
          <a:p>
            <a:pPr marL="0" lvl="0" indent="0" algn="l" rtl="0">
              <a:buNone/>
            </a:pPr>
            <a:r>
              <a:rPr lang="en-US" sz="3300" dirty="0">
                <a:solidFill>
                  <a:prstClr val="black"/>
                </a:solidFill>
                <a:cs typeface="+mj-cs"/>
              </a:rPr>
              <a:t>II. Hens are birds.</a:t>
            </a:r>
          </a:p>
          <a:p>
            <a:pPr marL="0" lvl="0" indent="0" algn="l" rtl="0">
              <a:buNone/>
            </a:pPr>
            <a:r>
              <a:rPr lang="en-US" sz="3300" dirty="0">
                <a:solidFill>
                  <a:prstClr val="black"/>
                </a:solidFill>
                <a:cs typeface="+mj-cs"/>
              </a:rPr>
              <a:t>III. Some chickens are not hens.</a:t>
            </a:r>
          </a:p>
          <a:p>
            <a:pPr marL="0" lvl="0" indent="0" algn="l" rtl="0">
              <a:buNone/>
            </a:pPr>
            <a:r>
              <a:rPr lang="en-US" sz="3300" dirty="0">
                <a:solidFill>
                  <a:prstClr val="black"/>
                </a:solidFill>
                <a:cs typeface="+mj-cs"/>
              </a:rPr>
              <a:t>a. II only</a:t>
            </a:r>
          </a:p>
          <a:p>
            <a:pPr marL="0" lvl="0" indent="0" algn="l" rtl="0">
              <a:buNone/>
            </a:pPr>
            <a:r>
              <a:rPr lang="en-US" sz="3300" b="1" dirty="0">
                <a:solidFill>
                  <a:prstClr val="black"/>
                </a:solidFill>
                <a:cs typeface="+mj-cs"/>
              </a:rPr>
              <a:t>b. II and III only</a:t>
            </a:r>
          </a:p>
          <a:p>
            <a:pPr marL="0" lvl="0" indent="0" algn="l" rtl="0">
              <a:buNone/>
            </a:pPr>
            <a:r>
              <a:rPr lang="en-US" sz="3300" dirty="0">
                <a:solidFill>
                  <a:prstClr val="black"/>
                </a:solidFill>
                <a:cs typeface="+mj-cs"/>
              </a:rPr>
              <a:t>c. I, II, and III</a:t>
            </a:r>
          </a:p>
          <a:p>
            <a:pPr marL="0" lvl="0" indent="0" algn="l" rtl="0">
              <a:buNone/>
            </a:pPr>
            <a:r>
              <a:rPr lang="en-US" sz="3300" dirty="0">
                <a:solidFill>
                  <a:prstClr val="black"/>
                </a:solidFill>
                <a:cs typeface="+mj-cs"/>
              </a:rPr>
              <a:t>d. None of the statements is a known fact.</a:t>
            </a:r>
            <a:endParaRPr lang="ar-EG" sz="3300" dirty="0">
              <a:solidFill>
                <a:prstClr val="black"/>
              </a:solidFill>
              <a:cs typeface="+mj-cs"/>
            </a:endParaRPr>
          </a:p>
          <a:p>
            <a:pPr marL="0" indent="0" algn="l" rtl="0">
              <a:buNone/>
            </a:pPr>
            <a:endParaRPr lang="ar-EG" b="1" dirty="0"/>
          </a:p>
        </p:txBody>
      </p:sp>
    </p:spTree>
    <p:extLst>
      <p:ext uri="{BB962C8B-B14F-4D97-AF65-F5344CB8AC3E}">
        <p14:creationId xmlns:p14="http://schemas.microsoft.com/office/powerpoint/2010/main" val="3667635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1289A7-4EBD-4F56-8DEC-57717C3B4A86}"/>
              </a:ext>
            </a:extLst>
          </p:cNvPr>
          <p:cNvSpPr>
            <a:spLocks noGrp="1"/>
          </p:cNvSpPr>
          <p:nvPr>
            <p:ph idx="1"/>
          </p:nvPr>
        </p:nvSpPr>
        <p:spPr>
          <a:xfrm>
            <a:off x="457200" y="116632"/>
            <a:ext cx="8229600" cy="6480720"/>
          </a:xfrm>
        </p:spPr>
        <p:txBody>
          <a:bodyPr>
            <a:noAutofit/>
          </a:bodyPr>
          <a:lstStyle/>
          <a:p>
            <a:pPr marL="0" lvl="0" indent="0" algn="ctr" rtl="0">
              <a:lnSpc>
                <a:spcPct val="90000"/>
              </a:lnSpc>
              <a:spcBef>
                <a:spcPts val="1000"/>
              </a:spcBef>
              <a:buNone/>
              <a:tabLst>
                <a:tab pos="1209675" algn="l"/>
              </a:tabLst>
            </a:pPr>
            <a:r>
              <a:rPr lang="ar-EG" sz="3000" b="1" dirty="0">
                <a:solidFill>
                  <a:srgbClr val="5B9BD5">
                    <a:lumMod val="50000"/>
                  </a:srgbClr>
                </a:solidFill>
              </a:rPr>
              <a:t>المحاضرة الخامسة </a:t>
            </a:r>
          </a:p>
          <a:p>
            <a:pPr marL="0" indent="0" algn="l">
              <a:spcBef>
                <a:spcPts val="0"/>
              </a:spcBef>
              <a:buNone/>
            </a:pPr>
            <a:r>
              <a:rPr lang="en-GB" sz="2400" b="1" dirty="0">
                <a:latin typeface="Times New Roman" panose="02020603050405020304" pitchFamily="18" charset="0"/>
                <a:cs typeface="Times New Roman" panose="02020603050405020304" pitchFamily="18" charset="0"/>
              </a:rPr>
              <a:t>Set 32 </a:t>
            </a:r>
            <a:r>
              <a:rPr lang="en-GB" sz="2400" b="1" dirty="0" err="1">
                <a:latin typeface="Times New Roman" panose="02020603050405020304" pitchFamily="18" charset="0"/>
                <a:cs typeface="Times New Roman" panose="02020603050405020304" pitchFamily="18" charset="0"/>
              </a:rPr>
              <a:t>Analyzing</a:t>
            </a:r>
            <a:r>
              <a:rPr lang="en-GB" sz="2400" b="1" dirty="0">
                <a:latin typeface="Times New Roman" panose="02020603050405020304" pitchFamily="18" charset="0"/>
                <a:cs typeface="Times New Roman" panose="02020603050405020304" pitchFamily="18" charset="0"/>
              </a:rPr>
              <a:t> Problems </a:t>
            </a:r>
            <a:r>
              <a:rPr lang="en-GB" sz="2400" b="1" dirty="0">
                <a:solidFill>
                  <a:srgbClr val="C00000"/>
                </a:solidFill>
                <a:latin typeface="Times New Roman" panose="02020603050405020304" pitchFamily="18" charset="0"/>
                <a:cs typeface="Times New Roman" panose="02020603050405020304" pitchFamily="18" charset="0"/>
              </a:rPr>
              <a:t>(See book page 88-92)</a:t>
            </a:r>
          </a:p>
          <a:p>
            <a:pPr marL="0" indent="0" algn="l">
              <a:spcBef>
                <a:spcPts val="0"/>
              </a:spcBef>
              <a:buNone/>
            </a:pPr>
            <a:r>
              <a:rPr lang="en-GB" sz="1600" dirty="0">
                <a:latin typeface="Times New Roman" panose="02020603050405020304" pitchFamily="18" charset="0"/>
                <a:cs typeface="Times New Roman" panose="02020603050405020304" pitchFamily="18" charset="0"/>
              </a:rPr>
              <a:t>Each of the questions in this set contains a short paragraph, and each paragraph presents an argument. Your task is to read the paragraph carefully and determine the main point the author is trying to make. What conclusion can be drawn from the argument? Each paragraph is followed by five statements. One statement supports the author’s argument better than the others do. The best way to approach these questions is to first read the paragraph and then restate the author’s main argument, or conclusion, in your own words.</a:t>
            </a:r>
          </a:p>
          <a:p>
            <a:pPr marL="0" indent="0" algn="l">
              <a:spcBef>
                <a:spcPts val="0"/>
              </a:spcBef>
              <a:buNone/>
            </a:pPr>
            <a:r>
              <a:rPr lang="en-GB" sz="1600" b="1" dirty="0">
                <a:latin typeface="Times New Roman" panose="02020603050405020304" pitchFamily="18" charset="0"/>
                <a:cs typeface="Times New Roman" panose="02020603050405020304" pitchFamily="18" charset="0"/>
              </a:rPr>
              <a:t>454. </a:t>
            </a:r>
            <a:r>
              <a:rPr lang="en-GB" sz="1600" dirty="0">
                <a:latin typeface="Times New Roman" panose="02020603050405020304" pitchFamily="18" charset="0"/>
                <a:cs typeface="Times New Roman" panose="02020603050405020304" pitchFamily="18" charset="0"/>
              </a:rPr>
              <a:t>If you’re a fitness walker, there is no need for a commute to a health club. Your neighbourhood can be your health club. You don’t need a lot of fancy equipment to get a good workout either. All you need is a well-designed pair of athletic shoes.</a:t>
            </a:r>
          </a:p>
          <a:p>
            <a:pPr marL="0" indent="0" algn="l">
              <a:spcBef>
                <a:spcPts val="0"/>
              </a:spcBef>
              <a:buNone/>
            </a:pPr>
            <a:r>
              <a:rPr lang="en-GB" sz="1600" dirty="0">
                <a:latin typeface="Times New Roman" panose="02020603050405020304" pitchFamily="18" charset="0"/>
                <a:cs typeface="Times New Roman" panose="02020603050405020304" pitchFamily="18" charset="0"/>
              </a:rPr>
              <a:t>This paragraph best supports the statement that</a:t>
            </a:r>
          </a:p>
          <a:p>
            <a:pPr marL="0" indent="0" algn="l">
              <a:spcBef>
                <a:spcPts val="0"/>
              </a:spcBef>
              <a:buNone/>
            </a:pPr>
            <a:r>
              <a:rPr lang="en-GB" sz="1600" b="1" dirty="0">
                <a:latin typeface="Times New Roman" panose="02020603050405020304" pitchFamily="18" charset="0"/>
                <a:cs typeface="Times New Roman" panose="02020603050405020304" pitchFamily="18" charset="0"/>
              </a:rPr>
              <a:t>a. </a:t>
            </a:r>
            <a:r>
              <a:rPr lang="en-GB" sz="1600" dirty="0">
                <a:latin typeface="Times New Roman" panose="02020603050405020304" pitchFamily="18" charset="0"/>
                <a:cs typeface="Times New Roman" panose="02020603050405020304" pitchFamily="18" charset="0"/>
              </a:rPr>
              <a:t>fitness walking is a better form of exercise than weight lifting.</a:t>
            </a:r>
          </a:p>
          <a:p>
            <a:pPr marL="0" indent="0" algn="l">
              <a:spcBef>
                <a:spcPts val="0"/>
              </a:spcBef>
              <a:buNone/>
            </a:pPr>
            <a:r>
              <a:rPr lang="en-GB" sz="1600" b="1" dirty="0">
                <a:latin typeface="Times New Roman" panose="02020603050405020304" pitchFamily="18" charset="0"/>
                <a:cs typeface="Times New Roman" panose="02020603050405020304" pitchFamily="18" charset="0"/>
              </a:rPr>
              <a:t>b. </a:t>
            </a:r>
            <a:r>
              <a:rPr lang="en-GB" sz="1600" dirty="0">
                <a:latin typeface="Times New Roman" panose="02020603050405020304" pitchFamily="18" charset="0"/>
                <a:cs typeface="Times New Roman" panose="02020603050405020304" pitchFamily="18" charset="0"/>
              </a:rPr>
              <a:t>a membership in a health club is a poor investment.</a:t>
            </a:r>
          </a:p>
          <a:p>
            <a:pPr marL="0" indent="0" algn="l">
              <a:spcBef>
                <a:spcPts val="0"/>
              </a:spcBef>
              <a:buNone/>
            </a:pPr>
            <a:r>
              <a:rPr lang="en-GB" sz="1600" b="1" dirty="0">
                <a:latin typeface="Times New Roman" panose="02020603050405020304" pitchFamily="18" charset="0"/>
                <a:cs typeface="Times New Roman" panose="02020603050405020304" pitchFamily="18" charset="0"/>
              </a:rPr>
              <a:t>c. </a:t>
            </a:r>
            <a:r>
              <a:rPr lang="en-GB" sz="1600" dirty="0">
                <a:latin typeface="Times New Roman" panose="02020603050405020304" pitchFamily="18" charset="0"/>
                <a:cs typeface="Times New Roman" panose="02020603050405020304" pitchFamily="18" charset="0"/>
              </a:rPr>
              <a:t>walking outdoors provides a better workout than walking indoors.</a:t>
            </a:r>
          </a:p>
          <a:p>
            <a:pPr marL="0" indent="0" algn="l">
              <a:spcBef>
                <a:spcPts val="0"/>
              </a:spcBef>
              <a:buNone/>
            </a:pPr>
            <a:r>
              <a:rPr lang="en-GB" sz="1600" b="1" dirty="0">
                <a:latin typeface="Times New Roman" panose="02020603050405020304" pitchFamily="18" charset="0"/>
                <a:cs typeface="Times New Roman" panose="02020603050405020304" pitchFamily="18" charset="0"/>
              </a:rPr>
              <a:t>d. fitness walking is a convenient and valuable form of exercise.</a:t>
            </a:r>
          </a:p>
          <a:p>
            <a:pPr marL="0" indent="0" algn="l">
              <a:spcBef>
                <a:spcPts val="0"/>
              </a:spcBef>
              <a:buNone/>
            </a:pPr>
            <a:r>
              <a:rPr lang="en-GB" sz="1600" b="1" dirty="0">
                <a:latin typeface="Times New Roman" panose="02020603050405020304" pitchFamily="18" charset="0"/>
                <a:cs typeface="Times New Roman" panose="02020603050405020304" pitchFamily="18" charset="0"/>
              </a:rPr>
              <a:t>e. </a:t>
            </a:r>
            <a:r>
              <a:rPr lang="en-GB" sz="1600" dirty="0">
                <a:latin typeface="Times New Roman" panose="02020603050405020304" pitchFamily="18" charset="0"/>
                <a:cs typeface="Times New Roman" panose="02020603050405020304" pitchFamily="18" charset="0"/>
              </a:rPr>
              <a:t>poorly designed athletic shoes can cause major foot injuries.</a:t>
            </a:r>
          </a:p>
          <a:p>
            <a:pPr marL="0" indent="0" algn="l">
              <a:spcBef>
                <a:spcPts val="0"/>
              </a:spcBef>
              <a:buNone/>
            </a:pPr>
            <a:r>
              <a:rPr lang="en-GB" sz="1600" b="1" dirty="0">
                <a:latin typeface="Times New Roman" panose="02020603050405020304" pitchFamily="18" charset="0"/>
                <a:cs typeface="Times New Roman" panose="02020603050405020304" pitchFamily="18" charset="0"/>
              </a:rPr>
              <a:t>455. </a:t>
            </a:r>
            <a:r>
              <a:rPr lang="en-GB" sz="1600" dirty="0">
                <a:latin typeface="Times New Roman" panose="02020603050405020304" pitchFamily="18" charset="0"/>
                <a:cs typeface="Times New Roman" panose="02020603050405020304" pitchFamily="18" charset="0"/>
              </a:rPr>
              <a:t>It is well known that the world urgently needs adequate distribution of food, so that everyone gets enough. Adequate distribution of medicine is just as urgent. Medical expertise and medical supplies need to be redistributed throughout the world so that people in emerging nations will have proper medical care.</a:t>
            </a:r>
          </a:p>
          <a:p>
            <a:pPr marL="0" indent="0" algn="l">
              <a:spcBef>
                <a:spcPts val="0"/>
              </a:spcBef>
              <a:buNone/>
            </a:pPr>
            <a:r>
              <a:rPr lang="en-GB" sz="1600" dirty="0">
                <a:latin typeface="Times New Roman" panose="02020603050405020304" pitchFamily="18" charset="0"/>
                <a:cs typeface="Times New Roman" panose="02020603050405020304" pitchFamily="18" charset="0"/>
              </a:rPr>
              <a:t>This paragraph best supports the statement that</a:t>
            </a:r>
          </a:p>
          <a:p>
            <a:pPr marL="0" indent="0" algn="l">
              <a:spcBef>
                <a:spcPts val="0"/>
              </a:spcBef>
              <a:buNone/>
            </a:pPr>
            <a:r>
              <a:rPr lang="en-GB" sz="1600" b="1" dirty="0">
                <a:latin typeface="Times New Roman" panose="02020603050405020304" pitchFamily="18" charset="0"/>
                <a:cs typeface="Times New Roman" panose="02020603050405020304" pitchFamily="18" charset="0"/>
              </a:rPr>
              <a:t>a. </a:t>
            </a:r>
            <a:r>
              <a:rPr lang="en-GB" sz="1600" dirty="0">
                <a:latin typeface="Times New Roman" panose="02020603050405020304" pitchFamily="18" charset="0"/>
                <a:cs typeface="Times New Roman" panose="02020603050405020304" pitchFamily="18" charset="0"/>
              </a:rPr>
              <a:t>the majority of the people in the world have never been seen by a doctor.</a:t>
            </a:r>
          </a:p>
          <a:p>
            <a:pPr marL="0" indent="0" algn="l">
              <a:spcBef>
                <a:spcPts val="0"/>
              </a:spcBef>
              <a:buNone/>
            </a:pPr>
            <a:r>
              <a:rPr lang="en-GB" sz="1600" b="1" dirty="0">
                <a:latin typeface="Times New Roman" panose="02020603050405020304" pitchFamily="18" charset="0"/>
                <a:cs typeface="Times New Roman" panose="02020603050405020304" pitchFamily="18" charset="0"/>
              </a:rPr>
              <a:t>b. </a:t>
            </a:r>
            <a:r>
              <a:rPr lang="en-GB" sz="1600" dirty="0">
                <a:latin typeface="Times New Roman" panose="02020603050405020304" pitchFamily="18" charset="0"/>
                <a:cs typeface="Times New Roman" panose="02020603050405020304" pitchFamily="18" charset="0"/>
              </a:rPr>
              <a:t>food production in emerging nations has slowed during the past several years.</a:t>
            </a:r>
          </a:p>
          <a:p>
            <a:pPr marL="0" indent="0" algn="l">
              <a:spcBef>
                <a:spcPts val="0"/>
              </a:spcBef>
              <a:buNone/>
            </a:pPr>
            <a:r>
              <a:rPr lang="en-GB" sz="1600" b="1" dirty="0">
                <a:latin typeface="Times New Roman" panose="02020603050405020304" pitchFamily="18" charset="0"/>
                <a:cs typeface="Times New Roman" panose="02020603050405020304" pitchFamily="18" charset="0"/>
              </a:rPr>
              <a:t>c. </a:t>
            </a:r>
            <a:r>
              <a:rPr lang="en-GB" sz="1600" dirty="0">
                <a:latin typeface="Times New Roman" panose="02020603050405020304" pitchFamily="18" charset="0"/>
                <a:cs typeface="Times New Roman" panose="02020603050405020304" pitchFamily="18" charset="0"/>
              </a:rPr>
              <a:t>most of the world’s doctors are selfish about giving time and money to the poor.</a:t>
            </a:r>
          </a:p>
          <a:p>
            <a:pPr marL="0" indent="0" algn="l">
              <a:spcBef>
                <a:spcPts val="0"/>
              </a:spcBef>
              <a:buNone/>
            </a:pPr>
            <a:r>
              <a:rPr lang="en-GB" sz="1600" b="1" dirty="0">
                <a:latin typeface="Times New Roman" panose="02020603050405020304" pitchFamily="18" charset="0"/>
                <a:cs typeface="Times New Roman" panose="02020603050405020304" pitchFamily="18" charset="0"/>
              </a:rPr>
              <a:t>d. </a:t>
            </a:r>
            <a:r>
              <a:rPr lang="en-GB" sz="1600" dirty="0">
                <a:latin typeface="Times New Roman" panose="02020603050405020304" pitchFamily="18" charset="0"/>
                <a:cs typeface="Times New Roman" panose="02020603050405020304" pitchFamily="18" charset="0"/>
              </a:rPr>
              <a:t>the medical-supply industry should step up production of its products.</a:t>
            </a:r>
          </a:p>
          <a:p>
            <a:pPr marL="0" indent="0" algn="l">
              <a:spcBef>
                <a:spcPts val="0"/>
              </a:spcBef>
              <a:buNone/>
            </a:pPr>
            <a:r>
              <a:rPr lang="en-GB" sz="1600" b="1" dirty="0">
                <a:latin typeface="Times New Roman" panose="02020603050405020304" pitchFamily="18" charset="0"/>
                <a:cs typeface="Times New Roman" panose="02020603050405020304" pitchFamily="18" charset="0"/>
              </a:rPr>
              <a:t>e. many people who live in emerging nation</a:t>
            </a:r>
          </a:p>
        </p:txBody>
      </p:sp>
    </p:spTree>
    <p:extLst>
      <p:ext uri="{BB962C8B-B14F-4D97-AF65-F5344CB8AC3E}">
        <p14:creationId xmlns:p14="http://schemas.microsoft.com/office/powerpoint/2010/main" val="2398028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01D423-721D-4DD1-8C82-824B2BA1AF37}"/>
              </a:ext>
            </a:extLst>
          </p:cNvPr>
          <p:cNvSpPr>
            <a:spLocks noGrp="1"/>
          </p:cNvSpPr>
          <p:nvPr>
            <p:ph idx="1"/>
          </p:nvPr>
        </p:nvSpPr>
        <p:spPr>
          <a:xfrm>
            <a:off x="457200" y="116632"/>
            <a:ext cx="8229600" cy="6624736"/>
          </a:xfrm>
        </p:spPr>
        <p:txBody>
          <a:bodyPr>
            <a:noAutofit/>
          </a:bodyPr>
          <a:lstStyle/>
          <a:p>
            <a:pPr marL="0" lvl="0" indent="0" algn="l">
              <a:buNone/>
            </a:pPr>
            <a:r>
              <a:rPr lang="en-GB" sz="2800" b="1" dirty="0">
                <a:latin typeface="Times New Roman" panose="02020603050405020304" pitchFamily="18" charset="0"/>
                <a:cs typeface="Times New Roman" panose="02020603050405020304" pitchFamily="18" charset="0"/>
              </a:rPr>
              <a:t>Set 36 </a:t>
            </a:r>
            <a:r>
              <a:rPr lang="en-GB" sz="2800" b="1" dirty="0">
                <a:solidFill>
                  <a:srgbClr val="C00000"/>
                </a:solidFill>
                <a:latin typeface="Times New Roman" panose="02020603050405020304" pitchFamily="18" charset="0"/>
                <a:cs typeface="Times New Roman" panose="02020603050405020304" pitchFamily="18" charset="0"/>
              </a:rPr>
              <a:t>(See book page 102-104)</a:t>
            </a:r>
          </a:p>
          <a:p>
            <a:pPr marL="0" indent="0" algn="l">
              <a:buNone/>
            </a:pPr>
            <a:r>
              <a:rPr lang="en-GB" sz="1600" dirty="0">
                <a:latin typeface="Times New Roman" panose="02020603050405020304" pitchFamily="18" charset="0"/>
                <a:cs typeface="Times New Roman" panose="02020603050405020304" pitchFamily="18" charset="0"/>
              </a:rPr>
              <a:t>Some logical reasoning questions ask you to determine the method the speaker is using when he or she presents the </a:t>
            </a:r>
            <a:r>
              <a:rPr lang="en-GB" sz="1600" dirty="0" err="1">
                <a:latin typeface="Times New Roman" panose="02020603050405020304" pitchFamily="18" charset="0"/>
                <a:cs typeface="Times New Roman" panose="02020603050405020304" pitchFamily="18" charset="0"/>
              </a:rPr>
              <a:t>argument.Method</a:t>
            </a:r>
            <a:r>
              <a:rPr lang="en-GB" sz="1600" dirty="0">
                <a:latin typeface="Times New Roman" panose="02020603050405020304" pitchFamily="18" charset="0"/>
                <a:cs typeface="Times New Roman" panose="02020603050405020304" pitchFamily="18" charset="0"/>
              </a:rPr>
              <a:t>-of-argument questions ask you to demonstrate an understanding of how a speaker’s argument is put together. To determine the method of argument, again focus on the conclusion and on the evidence </a:t>
            </a:r>
            <a:r>
              <a:rPr lang="en-GB" sz="1600" dirty="0" err="1">
                <a:latin typeface="Times New Roman" panose="02020603050405020304" pitchFamily="18" charset="0"/>
                <a:cs typeface="Times New Roman" panose="02020603050405020304" pitchFamily="18" charset="0"/>
              </a:rPr>
              <a:t>presented.What</a:t>
            </a:r>
            <a:r>
              <a:rPr lang="en-GB" sz="1600" dirty="0">
                <a:latin typeface="Times New Roman" panose="02020603050405020304" pitchFamily="18" charset="0"/>
                <a:cs typeface="Times New Roman" panose="02020603050405020304" pitchFamily="18" charset="0"/>
              </a:rPr>
              <a:t> method does the speaker use to link the two?</a:t>
            </a:r>
          </a:p>
          <a:p>
            <a:pPr marL="0" indent="0" algn="l">
              <a:buNone/>
            </a:pPr>
            <a:r>
              <a:rPr lang="en-GB" sz="1600" dirty="0">
                <a:latin typeface="Times New Roman" panose="02020603050405020304" pitchFamily="18" charset="0"/>
                <a:cs typeface="Times New Roman" panose="02020603050405020304" pitchFamily="18" charset="0"/>
              </a:rPr>
              <a:t>Answer questions 490 and 491 on the basis of the information below.</a:t>
            </a:r>
          </a:p>
          <a:p>
            <a:pPr marL="0" indent="0" algn="l">
              <a:buNone/>
            </a:pPr>
            <a:r>
              <a:rPr lang="en-GB" sz="1600" dirty="0">
                <a:latin typeface="Times New Roman" panose="02020603050405020304" pitchFamily="18" charset="0"/>
                <a:cs typeface="Times New Roman" panose="02020603050405020304" pitchFamily="18" charset="0"/>
              </a:rPr>
              <a:t>A recent study on professional football players showed that this new ointment helps relieve</a:t>
            </a:r>
          </a:p>
          <a:p>
            <a:pPr marL="0" indent="0" algn="l">
              <a:buNone/>
            </a:pPr>
            <a:r>
              <a:rPr lang="en-GB" sz="1600" dirty="0">
                <a:latin typeface="Times New Roman" panose="02020603050405020304" pitchFamily="18" charset="0"/>
                <a:cs typeface="Times New Roman" panose="02020603050405020304" pitchFamily="18" charset="0"/>
              </a:rPr>
              <a:t>joint pain. My mother has arthritis, and I told her she should try it, but she says it probably</a:t>
            </a:r>
          </a:p>
          <a:p>
            <a:pPr marL="0" indent="0" algn="l">
              <a:buNone/>
            </a:pPr>
            <a:r>
              <a:rPr lang="en-GB" sz="1600" dirty="0">
                <a:latin typeface="Times New Roman" panose="02020603050405020304" pitchFamily="18" charset="0"/>
                <a:cs typeface="Times New Roman" panose="02020603050405020304" pitchFamily="18" charset="0"/>
              </a:rPr>
              <a:t>won’t help her.</a:t>
            </a:r>
          </a:p>
          <a:p>
            <a:pPr marL="0" indent="0" algn="l">
              <a:buNone/>
            </a:pPr>
            <a:r>
              <a:rPr lang="en-GB" sz="1600" b="1" dirty="0">
                <a:latin typeface="Times New Roman" panose="02020603050405020304" pitchFamily="18" charset="0"/>
                <a:cs typeface="Times New Roman" panose="02020603050405020304" pitchFamily="18" charset="0"/>
              </a:rPr>
              <a:t>490. </a:t>
            </a:r>
            <a:r>
              <a:rPr lang="en-GB" sz="1600" dirty="0">
                <a:latin typeface="Times New Roman" panose="02020603050405020304" pitchFamily="18" charset="0"/>
                <a:cs typeface="Times New Roman" panose="02020603050405020304" pitchFamily="18" charset="0"/>
              </a:rPr>
              <a:t>What argument should the mother use to point out why the ointment probably will not</a:t>
            </a:r>
          </a:p>
          <a:p>
            <a:pPr marL="0" indent="0" algn="l">
              <a:buNone/>
            </a:pPr>
            <a:r>
              <a:rPr lang="en-GB" sz="1600" dirty="0">
                <a:latin typeface="Times New Roman" panose="02020603050405020304" pitchFamily="18" charset="0"/>
                <a:cs typeface="Times New Roman" panose="02020603050405020304" pitchFamily="18" charset="0"/>
              </a:rPr>
              <a:t>help her arthritis?</a:t>
            </a:r>
          </a:p>
          <a:p>
            <a:pPr marL="0" indent="0" algn="l">
              <a:buNone/>
            </a:pPr>
            <a:r>
              <a:rPr lang="en-GB" sz="1600" b="1" dirty="0">
                <a:latin typeface="Times New Roman" panose="02020603050405020304" pitchFamily="18" charset="0"/>
                <a:cs typeface="Times New Roman" panose="02020603050405020304" pitchFamily="18" charset="0"/>
              </a:rPr>
              <a:t>a. </a:t>
            </a:r>
            <a:r>
              <a:rPr lang="en-GB" sz="1600" dirty="0">
                <a:latin typeface="Times New Roman" panose="02020603050405020304" pitchFamily="18" charset="0"/>
                <a:cs typeface="Times New Roman" panose="02020603050405020304" pitchFamily="18" charset="0"/>
              </a:rPr>
              <a:t>The ointment was just experimental.</a:t>
            </a:r>
          </a:p>
          <a:p>
            <a:pPr marL="0" indent="0" algn="l">
              <a:buNone/>
            </a:pPr>
            <a:r>
              <a:rPr lang="en-GB" sz="1600" b="1" dirty="0">
                <a:latin typeface="Times New Roman" panose="02020603050405020304" pitchFamily="18" charset="0"/>
                <a:cs typeface="Times New Roman" panose="02020603050405020304" pitchFamily="18" charset="0"/>
              </a:rPr>
              <a:t>b. </a:t>
            </a:r>
            <a:r>
              <a:rPr lang="en-GB" sz="1600" dirty="0">
                <a:latin typeface="Times New Roman" panose="02020603050405020304" pitchFamily="18" charset="0"/>
                <a:cs typeface="Times New Roman" panose="02020603050405020304" pitchFamily="18" charset="0"/>
              </a:rPr>
              <a:t>The ointment is expensive.</a:t>
            </a:r>
          </a:p>
          <a:p>
            <a:pPr marL="0" indent="0" algn="l">
              <a:buNone/>
            </a:pPr>
            <a:r>
              <a:rPr lang="en-GB" sz="1600" b="1" dirty="0">
                <a:latin typeface="Times New Roman" panose="02020603050405020304" pitchFamily="18" charset="0"/>
                <a:cs typeface="Times New Roman" panose="02020603050405020304" pitchFamily="18" charset="0"/>
              </a:rPr>
              <a:t>c. Football players’ joint pain is not the result of arthritis.</a:t>
            </a:r>
          </a:p>
          <a:p>
            <a:pPr marL="0" indent="0" algn="l">
              <a:buNone/>
            </a:pPr>
            <a:r>
              <a:rPr lang="en-GB" sz="1600" b="1" dirty="0">
                <a:latin typeface="Times New Roman" panose="02020603050405020304" pitchFamily="18" charset="0"/>
                <a:cs typeface="Times New Roman" panose="02020603050405020304" pitchFamily="18" charset="0"/>
              </a:rPr>
              <a:t>d. </a:t>
            </a:r>
            <a:r>
              <a:rPr lang="en-GB" sz="1600" dirty="0">
                <a:latin typeface="Times New Roman" panose="02020603050405020304" pitchFamily="18" charset="0"/>
                <a:cs typeface="Times New Roman" panose="02020603050405020304" pitchFamily="18" charset="0"/>
              </a:rPr>
              <a:t>She has already tried another ointment and it didn’t work.</a:t>
            </a:r>
          </a:p>
          <a:p>
            <a:pPr marL="0" indent="0" algn="l">
              <a:buNone/>
            </a:pPr>
            <a:r>
              <a:rPr lang="en-GB" sz="1600" b="1" dirty="0">
                <a:latin typeface="Times New Roman" panose="02020603050405020304" pitchFamily="18" charset="0"/>
                <a:cs typeface="Times New Roman" panose="02020603050405020304" pitchFamily="18" charset="0"/>
              </a:rPr>
              <a:t>e. </a:t>
            </a:r>
            <a:r>
              <a:rPr lang="en-GB" sz="1600" dirty="0">
                <a:latin typeface="Times New Roman" panose="02020603050405020304" pitchFamily="18" charset="0"/>
                <a:cs typeface="Times New Roman" panose="02020603050405020304" pitchFamily="18" charset="0"/>
              </a:rPr>
              <a:t>Football players are generally younger than she is.</a:t>
            </a:r>
          </a:p>
          <a:p>
            <a:pPr marL="0" indent="0" algn="l">
              <a:buNone/>
            </a:pPr>
            <a:r>
              <a:rPr lang="en-GB" sz="1600" b="1" dirty="0">
                <a:latin typeface="Times New Roman" panose="02020603050405020304" pitchFamily="18" charset="0"/>
                <a:cs typeface="Times New Roman" panose="02020603050405020304" pitchFamily="18" charset="0"/>
              </a:rPr>
              <a:t>491. </a:t>
            </a:r>
            <a:r>
              <a:rPr lang="en-GB" sz="1600" dirty="0">
                <a:latin typeface="Times New Roman" panose="02020603050405020304" pitchFamily="18" charset="0"/>
                <a:cs typeface="Times New Roman" panose="02020603050405020304" pitchFamily="18" charset="0"/>
              </a:rPr>
              <a:t>Which of the following, if true, would strengthen the speaker’s argument?</a:t>
            </a:r>
          </a:p>
          <a:p>
            <a:pPr marL="0" indent="0" algn="l">
              <a:buNone/>
            </a:pPr>
            <a:r>
              <a:rPr lang="en-GB" sz="1600" b="1" dirty="0">
                <a:latin typeface="Times New Roman" panose="02020603050405020304" pitchFamily="18" charset="0"/>
                <a:cs typeface="Times New Roman" panose="02020603050405020304" pitchFamily="18" charset="0"/>
              </a:rPr>
              <a:t>a. </a:t>
            </a:r>
            <a:r>
              <a:rPr lang="en-GB" sz="1600" dirty="0">
                <a:latin typeface="Times New Roman" panose="02020603050405020304" pitchFamily="18" charset="0"/>
                <a:cs typeface="Times New Roman" panose="02020603050405020304" pitchFamily="18" charset="0"/>
              </a:rPr>
              <a:t>The mother used to be a professional bowler.</a:t>
            </a:r>
          </a:p>
          <a:p>
            <a:pPr marL="0" indent="0" algn="l">
              <a:buNone/>
            </a:pPr>
            <a:r>
              <a:rPr lang="en-GB" sz="1600" b="1" dirty="0">
                <a:latin typeface="Times New Roman" panose="02020603050405020304" pitchFamily="18" charset="0"/>
                <a:cs typeface="Times New Roman" panose="02020603050405020304" pitchFamily="18" charset="0"/>
              </a:rPr>
              <a:t>b. </a:t>
            </a:r>
            <a:r>
              <a:rPr lang="en-GB" sz="1600" dirty="0">
                <a:latin typeface="Times New Roman" panose="02020603050405020304" pitchFamily="18" charset="0"/>
                <a:cs typeface="Times New Roman" panose="02020603050405020304" pitchFamily="18" charset="0"/>
              </a:rPr>
              <a:t>Football players’ injuries are rarely painful.</a:t>
            </a:r>
          </a:p>
          <a:p>
            <a:pPr marL="0" indent="0" algn="l">
              <a:buNone/>
            </a:pPr>
            <a:r>
              <a:rPr lang="en-GB" sz="1600" dirty="0">
                <a:latin typeface="Times New Roman" panose="02020603050405020304" pitchFamily="18" charset="0"/>
                <a:cs typeface="Times New Roman" panose="02020603050405020304" pitchFamily="18" charset="0"/>
              </a:rPr>
              <a:t>c. The mother’s arthritis only flares up in bad weather.</a:t>
            </a:r>
          </a:p>
          <a:p>
            <a:pPr marL="0" indent="0" algn="l">
              <a:buNone/>
            </a:pPr>
            <a:r>
              <a:rPr lang="en-GB" sz="1600" dirty="0">
                <a:latin typeface="Times New Roman" panose="02020603050405020304" pitchFamily="18" charset="0"/>
                <a:cs typeface="Times New Roman" panose="02020603050405020304" pitchFamily="18" charset="0"/>
              </a:rPr>
              <a:t>d. The mother finds exercise helps her arthritis.</a:t>
            </a:r>
          </a:p>
          <a:p>
            <a:pPr marL="0" indent="0" algn="l">
              <a:buNone/>
            </a:pPr>
            <a:r>
              <a:rPr lang="en-GB" sz="1600" b="1" dirty="0">
                <a:latin typeface="Times New Roman" panose="02020603050405020304" pitchFamily="18" charset="0"/>
                <a:cs typeface="Times New Roman" panose="02020603050405020304" pitchFamily="18" charset="0"/>
              </a:rPr>
              <a:t>e. Football players who are injured tend to develop arthritis. </a:t>
            </a:r>
          </a:p>
        </p:txBody>
      </p:sp>
    </p:spTree>
    <p:extLst>
      <p:ext uri="{BB962C8B-B14F-4D97-AF65-F5344CB8AC3E}">
        <p14:creationId xmlns:p14="http://schemas.microsoft.com/office/powerpoint/2010/main" val="4207834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2D4C56F-3DA3-43AA-80BF-1147BA8F38CF}"/>
              </a:ext>
            </a:extLst>
          </p:cNvPr>
          <p:cNvSpPr/>
          <p:nvPr/>
        </p:nvSpPr>
        <p:spPr>
          <a:xfrm>
            <a:off x="251520" y="332656"/>
            <a:ext cx="8640960" cy="5263300"/>
          </a:xfrm>
          <a:prstGeom prst="rect">
            <a:avLst/>
          </a:prstGeom>
        </p:spPr>
        <p:txBody>
          <a:bodyPr wrap="square">
            <a:spAutoFit/>
          </a:bodyPr>
          <a:lstStyle/>
          <a:p>
            <a:pPr lvl="0" algn="ctr" rtl="0">
              <a:tabLst>
                <a:tab pos="1209675" algn="l"/>
              </a:tabLst>
            </a:pPr>
            <a:r>
              <a:rPr lang="ar-EG" sz="3200" b="1" dirty="0">
                <a:solidFill>
                  <a:srgbClr val="0070C0"/>
                </a:solidFill>
              </a:rPr>
              <a:t>خطة المنهج</a:t>
            </a:r>
          </a:p>
          <a:p>
            <a:pPr lvl="0" algn="ctr" rtl="0"/>
            <a:r>
              <a:rPr lang="ar-EG" sz="32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أولا: ما تم تدريسه بقاعه المحاضرات طبقا للكتاب المقرر</a:t>
            </a:r>
            <a:endParaRPr lang="en-GB" sz="32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ctr" rtl="0"/>
            <a:endParaRPr lang="ar-EG" sz="32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l"/>
            <a:r>
              <a:rPr lang="en-GB" sz="2000" b="1" dirty="0">
                <a:latin typeface="Times New Roman" panose="02020603050405020304" pitchFamily="18" charset="0"/>
                <a:ea typeface="Calibri" panose="020F0502020204030204" pitchFamily="34" charset="0"/>
                <a:cs typeface="Times New Roman" panose="02020603050405020304" pitchFamily="18" charset="0"/>
              </a:rPr>
              <a:t>Sets 1–4: Number Series………………………………….……3-14</a:t>
            </a:r>
          </a:p>
          <a:p>
            <a:pPr algn="l"/>
            <a:r>
              <a:rPr lang="en-GB" sz="2000" b="1" dirty="0">
                <a:latin typeface="Times New Roman" panose="02020603050405020304" pitchFamily="18" charset="0"/>
                <a:ea typeface="Calibri" panose="020F0502020204030204" pitchFamily="34" charset="0"/>
                <a:cs typeface="Times New Roman" panose="02020603050405020304" pitchFamily="18" charset="0"/>
              </a:rPr>
              <a:t>Sets 7–8: Verbal Classification………………………….…….5-20</a:t>
            </a:r>
          </a:p>
          <a:p>
            <a:pPr algn="l"/>
            <a:r>
              <a:rPr lang="en-GB" sz="2000" b="1" dirty="0">
                <a:latin typeface="Times New Roman" panose="02020603050405020304" pitchFamily="18" charset="0"/>
                <a:ea typeface="Calibri" panose="020F0502020204030204" pitchFamily="34" charset="0"/>
                <a:cs typeface="Times New Roman" panose="02020603050405020304" pitchFamily="18" charset="0"/>
              </a:rPr>
              <a:t>Sets 9–11: Essential Part…………………………………..….21-26</a:t>
            </a:r>
          </a:p>
          <a:p>
            <a:pPr lvl="0" algn="ctr" rtl="0"/>
            <a:r>
              <a:rPr lang="en-GB" sz="3200" b="1" dirty="0" err="1">
                <a:solidFill>
                  <a:srgbClr val="C00000"/>
                </a:solidFill>
                <a:latin typeface="Times New Roman" panose="02020603050405020304" pitchFamily="18" charset="0"/>
                <a:ea typeface="Times New Roman" panose="02020603050405020304" pitchFamily="18" charset="0"/>
              </a:rPr>
              <a:t>ثانيا</a:t>
            </a:r>
            <a:r>
              <a:rPr lang="ar-EG" sz="32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با</a:t>
            </a:r>
            <a:r>
              <a:rPr lang="en-GB" sz="3200" b="1" dirty="0" err="1">
                <a:solidFill>
                  <a:srgbClr val="C00000"/>
                </a:solidFill>
                <a:latin typeface="Times New Roman" panose="02020603050405020304" pitchFamily="18" charset="0"/>
                <a:ea typeface="Times New Roman" panose="02020603050405020304" pitchFamily="18" charset="0"/>
              </a:rPr>
              <a:t>قي</a:t>
            </a:r>
            <a:r>
              <a:rPr lang="en-GB" sz="3200" b="1" dirty="0">
                <a:solidFill>
                  <a:srgbClr val="C00000"/>
                </a:solidFill>
                <a:latin typeface="Times New Roman" panose="02020603050405020304" pitchFamily="18" charset="0"/>
                <a:ea typeface="Times New Roman" panose="02020603050405020304" pitchFamily="18" charset="0"/>
              </a:rPr>
              <a:t> </a:t>
            </a:r>
            <a:r>
              <a:rPr lang="en-GB" sz="3200" b="1" dirty="0" err="1">
                <a:solidFill>
                  <a:srgbClr val="C00000"/>
                </a:solidFill>
                <a:latin typeface="Times New Roman" panose="02020603050405020304" pitchFamily="18" charset="0"/>
                <a:ea typeface="Times New Roman" panose="02020603050405020304" pitchFamily="18" charset="0"/>
              </a:rPr>
              <a:t>المنهج</a:t>
            </a:r>
            <a:endParaRPr lang="en-GB" sz="3200" b="1" dirty="0">
              <a:solidFill>
                <a:srgbClr val="C00000"/>
              </a:solidFill>
              <a:latin typeface="Times New Roman" panose="02020603050405020304" pitchFamily="18" charset="0"/>
              <a:ea typeface="Times New Roman" panose="02020603050405020304" pitchFamily="18" charset="0"/>
            </a:endParaRPr>
          </a:p>
          <a:p>
            <a:pPr algn="l" rtl="0"/>
            <a:r>
              <a:rPr lang="en-GB" sz="2000" b="1" dirty="0">
                <a:latin typeface="Times New Roman" panose="02020603050405020304" pitchFamily="18" charset="0"/>
                <a:ea typeface="Calibri" panose="020F0502020204030204" pitchFamily="34" charset="0"/>
                <a:cs typeface="Times New Roman" panose="02020603050405020304" pitchFamily="18" charset="0"/>
              </a:rPr>
              <a:t>Sets 1</a:t>
            </a:r>
            <a:r>
              <a:rPr lang="ar-EG" sz="2000" b="1" dirty="0">
                <a:latin typeface="Times New Roman" panose="02020603050405020304" pitchFamily="18" charset="0"/>
                <a:ea typeface="Calibri" panose="020F0502020204030204" pitchFamily="34" charset="0"/>
                <a:cs typeface="Times New Roman" panose="02020603050405020304" pitchFamily="18" charset="0"/>
              </a:rPr>
              <a:t>5</a:t>
            </a:r>
            <a:r>
              <a:rPr lang="en-GB" sz="2000" b="1" dirty="0">
                <a:latin typeface="Times New Roman" panose="02020603050405020304" pitchFamily="18" charset="0"/>
                <a:ea typeface="Calibri" panose="020F0502020204030204" pitchFamily="34" charset="0"/>
                <a:cs typeface="Times New Roman" panose="02020603050405020304" pitchFamily="18" charset="0"/>
              </a:rPr>
              <a:t> ,17: Analogies………………………………………….27-35</a:t>
            </a:r>
          </a:p>
          <a:p>
            <a:pPr algn="l"/>
            <a:r>
              <a:rPr lang="en-GB" sz="2000" b="1" dirty="0">
                <a:latin typeface="Times New Roman" panose="02020603050405020304" pitchFamily="18" charset="0"/>
                <a:ea typeface="Calibri" panose="020F0502020204030204" pitchFamily="34" charset="0"/>
                <a:cs typeface="Times New Roman" panose="02020603050405020304" pitchFamily="18" charset="0"/>
              </a:rPr>
              <a:t>Sets 18, 20: Artificial Language, Matching Definitions……..36-45</a:t>
            </a:r>
          </a:p>
          <a:p>
            <a:pPr algn="l"/>
            <a:r>
              <a:rPr lang="en-GB" sz="2000" b="1" dirty="0">
                <a:latin typeface="Times New Roman" panose="02020603050405020304" pitchFamily="18" charset="0"/>
                <a:ea typeface="Calibri" panose="020F0502020204030204" pitchFamily="34" charset="0"/>
                <a:cs typeface="Times New Roman" panose="02020603050405020304" pitchFamily="18" charset="0"/>
              </a:rPr>
              <a:t>Set 21 , 22:Making Judgments22: Verbal Reasoning………46- 58 </a:t>
            </a:r>
          </a:p>
          <a:p>
            <a:pPr algn="l"/>
            <a:r>
              <a:rPr lang="en-GB" sz="2000" b="1" dirty="0">
                <a:latin typeface="Times New Roman" panose="02020603050405020304" pitchFamily="18" charset="0"/>
                <a:ea typeface="Calibri" panose="020F0502020204030204" pitchFamily="34" charset="0"/>
                <a:cs typeface="Times New Roman" panose="02020603050405020304" pitchFamily="18" charset="0"/>
              </a:rPr>
              <a:t> Sets 23, 26: Logic Problems…………………………………59-65</a:t>
            </a:r>
          </a:p>
          <a:p>
            <a:pPr algn="l"/>
            <a:r>
              <a:rPr lang="en-GB" sz="2000" b="1" dirty="0">
                <a:latin typeface="Times New Roman" panose="02020603050405020304" pitchFamily="18" charset="0"/>
                <a:ea typeface="Calibri" panose="020F0502020204030204" pitchFamily="34" charset="0"/>
                <a:cs typeface="Times New Roman" panose="02020603050405020304" pitchFamily="18" charset="0"/>
              </a:rPr>
              <a:t>Sets 32, 36: </a:t>
            </a:r>
            <a:r>
              <a:rPr lang="en-GB" sz="2000" b="1" dirty="0" err="1">
                <a:latin typeface="Times New Roman" panose="02020603050405020304" pitchFamily="18" charset="0"/>
                <a:ea typeface="Calibri" panose="020F0502020204030204" pitchFamily="34" charset="0"/>
                <a:cs typeface="Times New Roman" panose="02020603050405020304" pitchFamily="18" charset="0"/>
              </a:rPr>
              <a:t>Analyzing</a:t>
            </a:r>
            <a:r>
              <a:rPr lang="en-GB" sz="2000" b="1" dirty="0">
                <a:latin typeface="Times New Roman" panose="02020603050405020304" pitchFamily="18" charset="0"/>
                <a:ea typeface="Calibri" panose="020F0502020204030204" pitchFamily="34" charset="0"/>
                <a:cs typeface="Times New Roman" panose="02020603050405020304" pitchFamily="18" charset="0"/>
              </a:rPr>
              <a:t> Arguments………………………….  88-104</a:t>
            </a:r>
          </a:p>
          <a:p>
            <a:pPr algn="l">
              <a:lnSpc>
                <a:spcPct val="107000"/>
              </a:lnSpc>
              <a:spcAft>
                <a:spcPts val="800"/>
              </a:spcAft>
            </a:pPr>
            <a:endParaRPr lang="en-GB" sz="2000" b="1" dirty="0">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800"/>
              </a:spcAft>
            </a:pPr>
            <a:endParaRPr lang="en-GB" sz="2000" b="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4226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6C43F8-CCEA-41FF-B7B2-6B20767670F3}"/>
              </a:ext>
            </a:extLst>
          </p:cNvPr>
          <p:cNvSpPr>
            <a:spLocks noGrp="1"/>
          </p:cNvSpPr>
          <p:nvPr>
            <p:ph idx="1"/>
          </p:nvPr>
        </p:nvSpPr>
        <p:spPr>
          <a:xfrm>
            <a:off x="457200" y="188640"/>
            <a:ext cx="8229600" cy="6480720"/>
          </a:xfrm>
        </p:spPr>
        <p:txBody>
          <a:bodyPr>
            <a:noAutofit/>
          </a:bodyPr>
          <a:lstStyle/>
          <a:p>
            <a:pPr marL="0" indent="0" algn="l">
              <a:buNone/>
            </a:pPr>
            <a:r>
              <a:rPr lang="en-GB" sz="1800" dirty="0">
                <a:latin typeface="Times New Roman" panose="02020603050405020304" pitchFamily="18" charset="0"/>
                <a:cs typeface="Times New Roman" panose="02020603050405020304" pitchFamily="18" charset="0"/>
              </a:rPr>
              <a:t>Answer questions 492 through 494 on the basis of the information below.</a:t>
            </a:r>
          </a:p>
          <a:p>
            <a:pPr marL="0" indent="0" algn="l">
              <a:buNone/>
            </a:pPr>
            <a:r>
              <a:rPr lang="en-GB" sz="1800" dirty="0">
                <a:latin typeface="Times New Roman" panose="02020603050405020304" pitchFamily="18" charset="0"/>
                <a:cs typeface="Times New Roman" panose="02020603050405020304" pitchFamily="18" charset="0"/>
              </a:rPr>
              <a:t>Giving children computers in grade school is a waste of money and teachers’ time. These children are too young to learn how to use computers effectively and need to spend time on learning the basics, like arithmetic and reading. After all, a baby has to crawl before she can walk.</a:t>
            </a:r>
          </a:p>
          <a:p>
            <a:pPr marL="0" indent="0" algn="l">
              <a:buNone/>
            </a:pPr>
            <a:r>
              <a:rPr lang="en-GB" sz="1800" b="1" dirty="0">
                <a:latin typeface="Times New Roman" panose="02020603050405020304" pitchFamily="18" charset="0"/>
                <a:cs typeface="Times New Roman" panose="02020603050405020304" pitchFamily="18" charset="0"/>
              </a:rPr>
              <a:t>492. </a:t>
            </a:r>
            <a:r>
              <a:rPr lang="en-GB" sz="1800" dirty="0">
                <a:latin typeface="Times New Roman" panose="02020603050405020304" pitchFamily="18" charset="0"/>
                <a:cs typeface="Times New Roman" panose="02020603050405020304" pitchFamily="18" charset="0"/>
              </a:rPr>
              <a:t>Which of the following methods of argument is used in the previous passage?</a:t>
            </a:r>
          </a:p>
          <a:p>
            <a:pPr marL="0" indent="0" algn="l">
              <a:buNone/>
            </a:pPr>
            <a:r>
              <a:rPr lang="en-GB" sz="1800" b="1" dirty="0">
                <a:latin typeface="Minion-Bold"/>
              </a:rPr>
              <a:t>a. </a:t>
            </a:r>
            <a:r>
              <a:rPr lang="en-GB" sz="1800" dirty="0">
                <a:latin typeface="Minion-Regular"/>
              </a:rPr>
              <a:t>a specific example that illustrates the speaker’s point</a:t>
            </a:r>
          </a:p>
          <a:p>
            <a:pPr marL="0" indent="0" algn="l">
              <a:buNone/>
            </a:pPr>
            <a:r>
              <a:rPr lang="en-GB" sz="1800" b="1" dirty="0">
                <a:latin typeface="Minion-Bold"/>
              </a:rPr>
              <a:t>b. </a:t>
            </a:r>
            <a:r>
              <a:rPr lang="en-GB" sz="1800" dirty="0">
                <a:latin typeface="Minion-Regular"/>
              </a:rPr>
              <a:t>attacking the beliefs of those who disagree with the speaker</a:t>
            </a:r>
          </a:p>
          <a:p>
            <a:pPr marL="0" indent="0" algn="l">
              <a:buNone/>
            </a:pPr>
            <a:r>
              <a:rPr lang="en-GB" sz="1800" b="1" dirty="0">
                <a:latin typeface="Minion-Bold"/>
              </a:rPr>
              <a:t>c. </a:t>
            </a:r>
            <a:r>
              <a:rPr lang="en-GB" sz="1800" b="1" dirty="0">
                <a:latin typeface="Minion-Regular"/>
              </a:rPr>
              <a:t>relying on an analogy to prove the speaker’s point</a:t>
            </a:r>
          </a:p>
          <a:p>
            <a:pPr marL="0" indent="0" algn="l">
              <a:buNone/>
            </a:pPr>
            <a:r>
              <a:rPr lang="en-GB" sz="1800" b="1" dirty="0">
                <a:latin typeface="Minion-Bold"/>
              </a:rPr>
              <a:t>d. </a:t>
            </a:r>
            <a:r>
              <a:rPr lang="en-GB" sz="1800" dirty="0">
                <a:latin typeface="Minion-Regular"/>
              </a:rPr>
              <a:t>displaying statistics that back up the speaker’s point</a:t>
            </a:r>
          </a:p>
          <a:p>
            <a:pPr marL="0" indent="0" algn="l">
              <a:buNone/>
            </a:pPr>
            <a:r>
              <a:rPr lang="en-GB" sz="1800" b="1" dirty="0">
                <a:latin typeface="Minion-Bold"/>
              </a:rPr>
              <a:t>e. </a:t>
            </a:r>
            <a:r>
              <a:rPr lang="en-GB" sz="1800" dirty="0">
                <a:latin typeface="Minion-Regular"/>
              </a:rPr>
              <a:t>comparing different methods of learning</a:t>
            </a:r>
            <a:endParaRPr lang="en-GB" sz="1800" dirty="0">
              <a:latin typeface="Times New Roman" panose="02020603050405020304" pitchFamily="18" charset="0"/>
              <a:cs typeface="Times New Roman" panose="02020603050405020304" pitchFamily="18" charset="0"/>
            </a:endParaRPr>
          </a:p>
          <a:p>
            <a:pPr marL="0" indent="0" algn="l">
              <a:buNone/>
            </a:pPr>
            <a:r>
              <a:rPr lang="en-GB" sz="1800" b="1" dirty="0">
                <a:latin typeface="Times New Roman" panose="02020603050405020304" pitchFamily="18" charset="0"/>
                <a:cs typeface="Times New Roman" panose="02020603050405020304" pitchFamily="18" charset="0"/>
              </a:rPr>
              <a:t>493. </a:t>
            </a:r>
            <a:r>
              <a:rPr lang="en-GB" sz="1800" dirty="0">
                <a:latin typeface="Times New Roman" panose="02020603050405020304" pitchFamily="18" charset="0"/>
                <a:cs typeface="Times New Roman" panose="02020603050405020304" pitchFamily="18" charset="0"/>
              </a:rPr>
              <a:t>Which of the following, if true, would strengthen the speaker’s argument?</a:t>
            </a:r>
          </a:p>
          <a:p>
            <a:pPr marL="0" indent="0" algn="l">
              <a:buNone/>
            </a:pPr>
            <a:r>
              <a:rPr lang="en-GB" sz="1800" b="1" dirty="0">
                <a:latin typeface="Times New Roman" panose="02020603050405020304" pitchFamily="18" charset="0"/>
                <a:cs typeface="Times New Roman" panose="02020603050405020304" pitchFamily="18" charset="0"/>
              </a:rPr>
              <a:t>a. </a:t>
            </a:r>
            <a:r>
              <a:rPr lang="en-GB" sz="1800" dirty="0">
                <a:latin typeface="Times New Roman" panose="02020603050405020304" pitchFamily="18" charset="0"/>
                <a:cs typeface="Times New Roman" panose="02020603050405020304" pitchFamily="18" charset="0"/>
              </a:rPr>
              <a:t>studies showing computers are expensive</a:t>
            </a:r>
          </a:p>
          <a:p>
            <a:pPr marL="0" indent="0" algn="l">
              <a:buNone/>
            </a:pPr>
            <a:r>
              <a:rPr lang="en-GB" sz="1800" b="1" dirty="0">
                <a:latin typeface="Times New Roman" panose="02020603050405020304" pitchFamily="18" charset="0"/>
                <a:cs typeface="Times New Roman" panose="02020603050405020304" pitchFamily="18" charset="0"/>
              </a:rPr>
              <a:t>b. </a:t>
            </a:r>
            <a:r>
              <a:rPr lang="en-GB" sz="1800" dirty="0">
                <a:latin typeface="Times New Roman" panose="02020603050405020304" pitchFamily="18" charset="0"/>
                <a:cs typeface="Times New Roman" panose="02020603050405020304" pitchFamily="18" charset="0"/>
              </a:rPr>
              <a:t>research on the effect of computer games on children</a:t>
            </a:r>
          </a:p>
          <a:p>
            <a:pPr marL="0" indent="0" algn="l">
              <a:buNone/>
            </a:pPr>
            <a:r>
              <a:rPr lang="en-GB" sz="1800" b="1" dirty="0">
                <a:latin typeface="Times New Roman" panose="02020603050405020304" pitchFamily="18" charset="0"/>
                <a:cs typeface="Times New Roman" panose="02020603050405020304" pitchFamily="18" charset="0"/>
              </a:rPr>
              <a:t>c. </a:t>
            </a:r>
            <a:r>
              <a:rPr lang="en-GB" sz="1800" dirty="0">
                <a:latin typeface="Times New Roman" panose="02020603050405020304" pitchFamily="18" charset="0"/>
                <a:cs typeface="Times New Roman" panose="02020603050405020304" pitchFamily="18" charset="0"/>
              </a:rPr>
              <a:t>examples of high school students who use</a:t>
            </a:r>
          </a:p>
          <a:p>
            <a:pPr marL="0" indent="0" algn="l">
              <a:buNone/>
            </a:pPr>
            <a:r>
              <a:rPr lang="en-GB" sz="1800" dirty="0">
                <a:latin typeface="Times New Roman" panose="02020603050405020304" pitchFamily="18" charset="0"/>
                <a:cs typeface="Times New Roman" panose="02020603050405020304" pitchFamily="18" charset="0"/>
              </a:rPr>
              <a:t>computers improperly</a:t>
            </a:r>
          </a:p>
          <a:p>
            <a:pPr marL="0" indent="0" algn="l">
              <a:buNone/>
            </a:pPr>
            <a:r>
              <a:rPr lang="en-GB" sz="1800" b="1" dirty="0">
                <a:latin typeface="Times New Roman" panose="02020603050405020304" pitchFamily="18" charset="0"/>
                <a:cs typeface="Times New Roman" panose="02020603050405020304" pitchFamily="18" charset="0"/>
              </a:rPr>
              <a:t>d. </a:t>
            </a:r>
            <a:r>
              <a:rPr lang="en-GB" sz="1800" dirty="0">
                <a:latin typeface="Times New Roman" panose="02020603050405020304" pitchFamily="18" charset="0"/>
                <a:cs typeface="Times New Roman" panose="02020603050405020304" pitchFamily="18" charset="0"/>
              </a:rPr>
              <a:t>proof that the cost of computers is coming down</a:t>
            </a:r>
          </a:p>
          <a:p>
            <a:pPr marL="0" indent="0" algn="l">
              <a:buNone/>
            </a:pPr>
            <a:r>
              <a:rPr lang="en-GB" sz="1800" b="1" dirty="0">
                <a:latin typeface="Times New Roman" panose="02020603050405020304" pitchFamily="18" charset="0"/>
                <a:cs typeface="Times New Roman" panose="02020603050405020304" pitchFamily="18" charset="0"/>
              </a:rPr>
              <a:t>e. evidence that using co</a:t>
            </a:r>
          </a:p>
          <a:p>
            <a:pPr marL="228600" lvl="0" indent="-228600" algn="ctr" rtl="0">
              <a:lnSpc>
                <a:spcPct val="90000"/>
              </a:lnSpc>
              <a:spcBef>
                <a:spcPts val="1000"/>
              </a:spcBef>
              <a:buFontTx/>
              <a:buChar char="-"/>
            </a:pPr>
            <a:r>
              <a:rPr lang="en-GB" sz="2000" b="1" dirty="0">
                <a:solidFill>
                  <a:srgbClr val="C00000"/>
                </a:solidFill>
                <a:cs typeface="+mj-cs"/>
              </a:rPr>
              <a:t>CQ</a:t>
            </a:r>
            <a:r>
              <a:rPr lang="ar-EG" sz="2000" b="1" dirty="0">
                <a:solidFill>
                  <a:srgbClr val="C00000"/>
                </a:solidFill>
                <a:cs typeface="+mj-cs"/>
              </a:rPr>
              <a:t>كما اعلمتكم منذ بداية الفصل الدراسي الامتحان سيكون </a:t>
            </a:r>
          </a:p>
          <a:p>
            <a:pPr marL="228600" lvl="0" indent="-228600" algn="ctr" rtl="0">
              <a:lnSpc>
                <a:spcPct val="90000"/>
              </a:lnSpc>
              <a:spcBef>
                <a:spcPts val="1000"/>
              </a:spcBef>
              <a:buFontTx/>
              <a:buChar char="-"/>
            </a:pPr>
            <a:r>
              <a:rPr lang="ar-EG" sz="2000" b="1" dirty="0">
                <a:solidFill>
                  <a:srgbClr val="C00000"/>
                </a:solidFill>
                <a:cs typeface="+mj-cs"/>
              </a:rPr>
              <a:t>الاعتماد علي الكتاب المقرر فقط دون الاستعانة بملازم من الخارج وان شاء الله بالتوفيق</a:t>
            </a:r>
          </a:p>
          <a:p>
            <a:pPr marL="0" indent="0" algn="l">
              <a:buNone/>
            </a:pPr>
            <a:endParaRPr lang="en-GB"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0801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84976" cy="6192688"/>
          </a:xfrm>
          <a:solidFill>
            <a:schemeClr val="accent6">
              <a:lumMod val="20000"/>
              <a:lumOff val="80000"/>
            </a:schemeClr>
          </a:solidFill>
        </p:spPr>
        <p:txBody>
          <a:bodyPr>
            <a:normAutofit fontScale="92500" lnSpcReduction="20000"/>
          </a:bodyPr>
          <a:lstStyle/>
          <a:p>
            <a:pPr algn="ctr" rtl="0"/>
            <a:r>
              <a:rPr lang="ar-EG" sz="2400" b="1" dirty="0">
                <a:solidFill>
                  <a:srgbClr val="C00000"/>
                </a:solidFill>
                <a:ea typeface="+mj-ea"/>
                <a:cs typeface="Times New Roman" panose="02020603050405020304" pitchFamily="18" charset="0"/>
              </a:rPr>
              <a:t>المادة المكتوبة هي الدروس المقررة والرجاء متابعة هذه النقاط في الكتاب المقررطبقا لارقام الصفحات   والموضحة في التالي</a:t>
            </a:r>
            <a:endParaRPr lang="en-GB" sz="2400" b="1" dirty="0">
              <a:solidFill>
                <a:srgbClr val="C00000"/>
              </a:solidFill>
              <a:ea typeface="+mj-ea"/>
              <a:cs typeface="Times New Roman" panose="02020603050405020304" pitchFamily="18" charset="0"/>
            </a:endParaRPr>
          </a:p>
          <a:p>
            <a:pPr marL="0" lvl="0" indent="0" algn="ctr" rtl="0">
              <a:lnSpc>
                <a:spcPct val="90000"/>
              </a:lnSpc>
              <a:spcBef>
                <a:spcPts val="1000"/>
              </a:spcBef>
              <a:buNone/>
              <a:tabLst>
                <a:tab pos="1209675" algn="l"/>
              </a:tabLst>
            </a:pPr>
            <a:r>
              <a:rPr lang="ar-EG" b="1" dirty="0">
                <a:solidFill>
                  <a:srgbClr val="5B9BD5">
                    <a:lumMod val="50000"/>
                  </a:srgbClr>
                </a:solidFill>
              </a:rPr>
              <a:t>المحاضرة الاولي </a:t>
            </a:r>
          </a:p>
          <a:p>
            <a:pPr marL="0" lvl="0" indent="0" algn="ctr" rtl="0">
              <a:lnSpc>
                <a:spcPct val="90000"/>
              </a:lnSpc>
              <a:spcBef>
                <a:spcPts val="1000"/>
              </a:spcBef>
              <a:buNone/>
              <a:tabLst>
                <a:tab pos="1209675" algn="l"/>
              </a:tabLst>
            </a:pPr>
            <a:r>
              <a:rPr lang="ar-EG" sz="3500" b="1" dirty="0">
                <a:solidFill>
                  <a:srgbClr val="C00000"/>
                </a:solidFill>
              </a:rPr>
              <a:t>30</a:t>
            </a:r>
            <a:r>
              <a:rPr lang="en-GB" sz="3500" b="1" dirty="0">
                <a:solidFill>
                  <a:srgbClr val="C00000"/>
                </a:solidFill>
              </a:rPr>
              <a:t>-</a:t>
            </a:r>
            <a:r>
              <a:rPr lang="ar-EG" sz="3500" b="1" dirty="0">
                <a:solidFill>
                  <a:srgbClr val="C00000"/>
                </a:solidFill>
              </a:rPr>
              <a:t>الكتاب من ص39 </a:t>
            </a:r>
            <a:endParaRPr lang="ar-EG" sz="3500" dirty="0">
              <a:solidFill>
                <a:srgbClr val="C00000"/>
              </a:solidFill>
            </a:endParaRPr>
          </a:p>
          <a:p>
            <a:pPr marL="0" indent="0" algn="just" rtl="0">
              <a:buNone/>
            </a:pPr>
            <a:r>
              <a:rPr lang="ar-EG" sz="2400" b="1" dirty="0">
                <a:solidFill>
                  <a:srgbClr val="C00000"/>
                </a:solidFill>
                <a:ea typeface="+mj-ea"/>
                <a:cs typeface="Times New Roman" panose="02020603050405020304" pitchFamily="18" charset="0"/>
              </a:rPr>
              <a:t> </a:t>
            </a:r>
            <a:r>
              <a:rPr lang="en-US" sz="2800" dirty="0">
                <a:latin typeface="Minion-Regular"/>
                <a:cs typeface="+mj-cs"/>
              </a:rPr>
              <a:t>Analogies test your ability to see relationships between words, objects, or concepts. There are many different types of analogy relationships: use or function, part-to-whole, classification, proportion or degree, cause and effect, similarity or difference. In each of these verbal analogies, you will be given a set of two related words, followed by a third word and four answer choices.</a:t>
            </a:r>
            <a:endParaRPr lang="ar-EG" sz="2800" dirty="0">
              <a:latin typeface="Minion-Regular"/>
              <a:cs typeface="+mj-cs"/>
            </a:endParaRPr>
          </a:p>
          <a:p>
            <a:pPr marL="0" indent="0" algn="just" rtl="0">
              <a:buNone/>
            </a:pPr>
            <a:r>
              <a:rPr lang="en-US" sz="2800" dirty="0">
                <a:solidFill>
                  <a:prstClr val="black"/>
                </a:solidFill>
                <a:latin typeface="Minion-Regular"/>
                <a:ea typeface="+mj-ea"/>
                <a:cs typeface="+mj-cs"/>
              </a:rPr>
              <a:t>Of the four choices, you must identify the one that would best complete the second set so that it expresses the same relationship as the first set. A good way to figure out the relationship in a given question is to make up a sentence that describes the relationship between the first two words. Then, try to use the same sentence to find out which of the answer choices completes the same relationship with the third word.</a:t>
            </a:r>
            <a:endParaRPr lang="en-US" sz="2800" dirty="0">
              <a:cs typeface="+mj-cs"/>
            </a:endParaRPr>
          </a:p>
          <a:p>
            <a:pPr algn="just" rtl="0"/>
            <a:endParaRPr lang="ar-EG" dirty="0"/>
          </a:p>
        </p:txBody>
      </p:sp>
    </p:spTree>
    <p:extLst>
      <p:ext uri="{BB962C8B-B14F-4D97-AF65-F5344CB8AC3E}">
        <p14:creationId xmlns:p14="http://schemas.microsoft.com/office/powerpoint/2010/main" val="3391223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11560" y="260648"/>
            <a:ext cx="8229600" cy="6048672"/>
          </a:xfrm>
          <a:solidFill>
            <a:schemeClr val="accent6">
              <a:lumMod val="20000"/>
              <a:lumOff val="80000"/>
            </a:schemeClr>
          </a:solidFill>
        </p:spPr>
        <p:txBody>
          <a:bodyPr>
            <a:noAutofit/>
          </a:bodyPr>
          <a:lstStyle/>
          <a:p>
            <a:pPr lvl="0" rtl="0">
              <a:spcBef>
                <a:spcPct val="20000"/>
              </a:spcBef>
            </a:pPr>
            <a:r>
              <a:rPr lang="en-US" sz="2400" b="1" dirty="0">
                <a:solidFill>
                  <a:prstClr val="black"/>
                </a:solidFill>
              </a:rPr>
              <a:t>Set 15:</a:t>
            </a:r>
            <a:r>
              <a:rPr lang="ar-EG" sz="2400" b="1" dirty="0">
                <a:solidFill>
                  <a:srgbClr val="C00000"/>
                </a:solidFill>
              </a:rPr>
              <a:t>الكتاب من ص 31-30 </a:t>
            </a:r>
            <a:br>
              <a:rPr lang="ar-EG" sz="2400" dirty="0">
                <a:solidFill>
                  <a:prstClr val="black"/>
                </a:solidFill>
                <a:latin typeface="Minion-Regular"/>
              </a:rPr>
            </a:br>
            <a:r>
              <a:rPr lang="en-US" sz="1800" dirty="0">
                <a:latin typeface="Minion-Regular"/>
              </a:rPr>
              <a:t>This set contains another type of verbal analogy questions.</a:t>
            </a:r>
            <a:r>
              <a:rPr lang="ar-EG" sz="1800" dirty="0">
                <a:latin typeface="Minion-Regular"/>
              </a:rPr>
              <a:t>         </a:t>
            </a:r>
            <a:br>
              <a:rPr lang="en-US" sz="1800" dirty="0">
                <a:latin typeface="Minion-Regular"/>
              </a:rPr>
            </a:br>
            <a:r>
              <a:rPr lang="en-US" sz="1800" dirty="0">
                <a:latin typeface="Minion-Regular"/>
              </a:rPr>
              <a:t>In each, the words in the top row are related in</a:t>
            </a:r>
            <a:r>
              <a:rPr lang="ar-EG" sz="1800" dirty="0">
                <a:latin typeface="Minion-Regular"/>
              </a:rPr>
              <a:t> </a:t>
            </a:r>
            <a:r>
              <a:rPr lang="en-US" sz="1800" dirty="0">
                <a:latin typeface="Minion-Regular"/>
              </a:rPr>
              <a:t>some way. To</a:t>
            </a:r>
            <a:r>
              <a:rPr lang="ar-EG" sz="1800" dirty="0">
                <a:latin typeface="Minion-Regular"/>
              </a:rPr>
              <a:t>     </a:t>
            </a:r>
            <a:r>
              <a:rPr lang="en-US" sz="1800" dirty="0">
                <a:latin typeface="Minion-Regular"/>
              </a:rPr>
              <a:t> help you discover this relationship, make</a:t>
            </a:r>
            <a:r>
              <a:rPr lang="ar-EG" sz="1800" dirty="0">
                <a:latin typeface="Minion-Regular"/>
              </a:rPr>
              <a:t> </a:t>
            </a:r>
            <a:r>
              <a:rPr lang="en-US" sz="1800" dirty="0">
                <a:latin typeface="Minion-Regular"/>
              </a:rPr>
              <a:t>up a sentence based on the top three words. The words</a:t>
            </a:r>
            <a:r>
              <a:rPr lang="ar-EG" sz="1800" dirty="0">
                <a:latin typeface="Minion-Regular"/>
              </a:rPr>
              <a:t>  </a:t>
            </a:r>
            <a:r>
              <a:rPr lang="en-US" sz="1800" dirty="0">
                <a:latin typeface="Minion-Regular"/>
              </a:rPr>
              <a:t>in the bottom row are related in the same way as the</a:t>
            </a:r>
            <a:r>
              <a:rPr lang="ar-EG" sz="1800" dirty="0">
                <a:latin typeface="Minion-Regular"/>
              </a:rPr>
              <a:t> </a:t>
            </a:r>
            <a:r>
              <a:rPr lang="en-US" sz="1800" dirty="0">
                <a:latin typeface="Minion-Regular"/>
              </a:rPr>
              <a:t>words in the top row. For each item, find</a:t>
            </a:r>
            <a:r>
              <a:rPr lang="ar-EG" sz="1800" dirty="0">
                <a:latin typeface="Minion-Regular"/>
              </a:rPr>
              <a:t>     </a:t>
            </a:r>
            <a:r>
              <a:rPr lang="en-US" sz="1800" dirty="0">
                <a:latin typeface="Minion-Regular"/>
              </a:rPr>
              <a:t> the word that</a:t>
            </a:r>
            <a:r>
              <a:rPr lang="ar-EG" sz="1800" dirty="0">
                <a:latin typeface="Minion-Regular"/>
              </a:rPr>
              <a:t> </a:t>
            </a:r>
            <a:r>
              <a:rPr lang="en-US" sz="1800" dirty="0">
                <a:latin typeface="Minion-Regular"/>
              </a:rPr>
              <a:t>completes the bottom row of words.</a:t>
            </a:r>
            <a:r>
              <a:rPr lang="ar-EG" sz="1800" dirty="0">
                <a:latin typeface="Minion-Regular"/>
              </a:rPr>
              <a:t>                      </a:t>
            </a:r>
            <a:br>
              <a:rPr lang="en-US" sz="2400" dirty="0">
                <a:latin typeface="Minion-Regular"/>
              </a:rPr>
            </a:br>
            <a:r>
              <a:rPr lang="en-US" sz="2400" dirty="0">
                <a:latin typeface="Minion-Regular"/>
              </a:rPr>
              <a:t>**</a:t>
            </a:r>
            <a:r>
              <a:rPr lang="en-US" sz="2400" b="1" dirty="0">
                <a:solidFill>
                  <a:srgbClr val="C00000"/>
                </a:solidFill>
                <a:latin typeface="Minion-Regular"/>
              </a:rPr>
              <a:t>For more exercises, see your book Page 30</a:t>
            </a:r>
            <a:r>
              <a:rPr lang="en-US" sz="2400" dirty="0">
                <a:latin typeface="Minion-Regular"/>
              </a:rPr>
              <a:t>.</a:t>
            </a:r>
            <a:br>
              <a:rPr lang="en-US" sz="2400" dirty="0">
                <a:latin typeface="Minion-Regular"/>
              </a:rPr>
            </a:br>
            <a:r>
              <a:rPr lang="en-US" sz="2400" dirty="0">
                <a:latin typeface="Minion-Regular"/>
              </a:rPr>
              <a:t>**The </a:t>
            </a:r>
            <a:r>
              <a:rPr lang="en-US" sz="2400" b="1" dirty="0">
                <a:latin typeface="Minion-Regular"/>
              </a:rPr>
              <a:t>Bold</a:t>
            </a:r>
            <a:r>
              <a:rPr lang="en-US" sz="2400" dirty="0">
                <a:latin typeface="Minion-Regular"/>
              </a:rPr>
              <a:t> choice is the correct one.</a:t>
            </a:r>
            <a:br>
              <a:rPr lang="ar-EG" sz="2400" dirty="0">
                <a:latin typeface="Minion-Regular"/>
              </a:rPr>
            </a:br>
            <a:r>
              <a:rPr lang="en-US" sz="2000" b="1" dirty="0">
                <a:solidFill>
                  <a:srgbClr val="FF0000"/>
                </a:solidFill>
                <a:latin typeface="Times New Roman" panose="02020603050405020304" pitchFamily="18" charset="0"/>
                <a:ea typeface="+mn-ea"/>
                <a:cs typeface="Times New Roman" panose="02020603050405020304" pitchFamily="18" charset="0"/>
              </a:rPr>
              <a:t>Set 15:</a:t>
            </a:r>
            <a:br>
              <a:rPr lang="en-US" sz="3100" dirty="0">
                <a:solidFill>
                  <a:srgbClr val="FF0000"/>
                </a:solidFill>
                <a:ea typeface="+mn-ea"/>
                <a:cs typeface="+mn-cs"/>
              </a:rPr>
            </a:br>
            <a:r>
              <a:rPr lang="en-GB" sz="1800" dirty="0">
                <a:solidFill>
                  <a:prstClr val="black"/>
                </a:solidFill>
                <a:ea typeface="+mn-ea"/>
              </a:rPr>
              <a:t>242. </a:t>
            </a:r>
            <a:r>
              <a:rPr lang="en-GB" sz="1800" u="sng" dirty="0">
                <a:solidFill>
                  <a:prstClr val="black"/>
                </a:solidFill>
                <a:ea typeface="+mn-ea"/>
              </a:rPr>
              <a:t>ant </a:t>
            </a:r>
            <a:r>
              <a:rPr lang="ar-EG" sz="1800" u="sng" dirty="0">
                <a:solidFill>
                  <a:prstClr val="black"/>
                </a:solidFill>
                <a:ea typeface="+mn-ea"/>
              </a:rPr>
              <a:t>    </a:t>
            </a:r>
            <a:r>
              <a:rPr lang="en-GB" sz="1800" u="sng" dirty="0">
                <a:solidFill>
                  <a:prstClr val="black"/>
                </a:solidFill>
                <a:ea typeface="+mn-ea"/>
              </a:rPr>
              <a:t>fly </a:t>
            </a:r>
            <a:r>
              <a:rPr lang="ar-EG" sz="1800" u="sng" dirty="0">
                <a:solidFill>
                  <a:prstClr val="black"/>
                </a:solidFill>
                <a:ea typeface="+mn-ea"/>
              </a:rPr>
              <a:t>    </a:t>
            </a:r>
            <a:r>
              <a:rPr lang="en-GB" sz="1800" u="sng" dirty="0">
                <a:solidFill>
                  <a:prstClr val="black"/>
                </a:solidFill>
                <a:ea typeface="+mn-ea"/>
              </a:rPr>
              <a:t>bee</a:t>
            </a:r>
            <a:r>
              <a:rPr lang="ar-EG" sz="1800" u="sng" dirty="0">
                <a:solidFill>
                  <a:prstClr val="black"/>
                </a:solidFill>
                <a:ea typeface="+mn-ea"/>
              </a:rPr>
              <a:t>      </a:t>
            </a:r>
            <a:r>
              <a:rPr lang="en-GB" sz="1800" dirty="0">
                <a:solidFill>
                  <a:prstClr val="black"/>
                </a:solidFill>
                <a:ea typeface="+mn-ea"/>
              </a:rPr>
              <a:t>hamster </a:t>
            </a:r>
            <a:r>
              <a:rPr lang="ar-EG" sz="1800" dirty="0">
                <a:solidFill>
                  <a:prstClr val="black"/>
                </a:solidFill>
                <a:ea typeface="+mn-ea"/>
              </a:rPr>
              <a:t>     </a:t>
            </a:r>
            <a:r>
              <a:rPr lang="en-GB" sz="1800" dirty="0">
                <a:solidFill>
                  <a:prstClr val="black"/>
                </a:solidFill>
                <a:ea typeface="+mn-ea"/>
              </a:rPr>
              <a:t>squirrel _________ </a:t>
            </a:r>
            <a:br>
              <a:rPr lang="ar-EG" sz="1800" dirty="0">
                <a:solidFill>
                  <a:prstClr val="black"/>
                </a:solidFill>
                <a:ea typeface="+mn-ea"/>
              </a:rPr>
            </a:br>
            <a:r>
              <a:rPr lang="en-GB" sz="1800" dirty="0">
                <a:solidFill>
                  <a:prstClr val="black"/>
                </a:solidFill>
                <a:ea typeface="+mn-ea"/>
              </a:rPr>
              <a:t>(A) spider</a:t>
            </a:r>
            <a:r>
              <a:rPr lang="ar-EG" sz="1800" dirty="0">
                <a:solidFill>
                  <a:prstClr val="black"/>
                </a:solidFill>
                <a:ea typeface="+mn-ea"/>
              </a:rPr>
              <a:t>       </a:t>
            </a:r>
            <a:r>
              <a:rPr lang="en-GB" sz="1800" b="1" dirty="0">
                <a:solidFill>
                  <a:prstClr val="black"/>
                </a:solidFill>
                <a:ea typeface="+mn-ea"/>
              </a:rPr>
              <a:t>(B) mouse</a:t>
            </a:r>
            <a:r>
              <a:rPr lang="ar-EG" sz="1800" b="1" dirty="0">
                <a:solidFill>
                  <a:prstClr val="black"/>
                </a:solidFill>
                <a:ea typeface="+mn-ea"/>
              </a:rPr>
              <a:t>        </a:t>
            </a:r>
            <a:r>
              <a:rPr lang="en-GB" sz="1800" dirty="0">
                <a:solidFill>
                  <a:prstClr val="black"/>
                </a:solidFill>
                <a:ea typeface="+mn-ea"/>
              </a:rPr>
              <a:t>(C) rodent</a:t>
            </a:r>
            <a:r>
              <a:rPr lang="ar-EG" sz="1800" dirty="0">
                <a:solidFill>
                  <a:prstClr val="black"/>
                </a:solidFill>
                <a:ea typeface="+mn-ea"/>
              </a:rPr>
              <a:t>            </a:t>
            </a:r>
            <a:r>
              <a:rPr lang="en-GB" sz="1800" b="1" dirty="0">
                <a:solidFill>
                  <a:prstClr val="black"/>
                </a:solidFill>
                <a:ea typeface="+mn-ea"/>
              </a:rPr>
              <a:t>(</a:t>
            </a:r>
            <a:r>
              <a:rPr lang="en-GB" sz="1800" dirty="0">
                <a:solidFill>
                  <a:prstClr val="black"/>
                </a:solidFill>
                <a:ea typeface="+mn-ea"/>
              </a:rPr>
              <a:t>D</a:t>
            </a:r>
            <a:r>
              <a:rPr lang="en-GB" sz="1800" b="1" dirty="0">
                <a:solidFill>
                  <a:prstClr val="black"/>
                </a:solidFill>
                <a:ea typeface="+mn-ea"/>
              </a:rPr>
              <a:t>)</a:t>
            </a:r>
            <a:r>
              <a:rPr lang="en-GB" sz="1800" dirty="0">
                <a:solidFill>
                  <a:prstClr val="black"/>
                </a:solidFill>
                <a:ea typeface="+mn-ea"/>
              </a:rPr>
              <a:t> cat</a:t>
            </a:r>
            <a:br>
              <a:rPr lang="en-US" sz="1800" b="1" dirty="0">
                <a:solidFill>
                  <a:prstClr val="black"/>
                </a:solidFill>
                <a:ea typeface="+mn-ea"/>
              </a:rPr>
            </a:br>
            <a:r>
              <a:rPr lang="en-US" sz="1800" b="1" dirty="0">
                <a:solidFill>
                  <a:prstClr val="black"/>
                </a:solidFill>
                <a:ea typeface="+mn-ea"/>
              </a:rPr>
              <a:t>243</a:t>
            </a:r>
            <a:r>
              <a:rPr lang="en-US" sz="1800" dirty="0">
                <a:solidFill>
                  <a:prstClr val="black"/>
                </a:solidFill>
                <a:ea typeface="+mn-ea"/>
              </a:rPr>
              <a:t>. </a:t>
            </a:r>
            <a:r>
              <a:rPr lang="en-US" sz="1800" u="sng" dirty="0">
                <a:solidFill>
                  <a:prstClr val="black"/>
                </a:solidFill>
                <a:ea typeface="+mn-ea"/>
              </a:rPr>
              <a:t>carpenter </a:t>
            </a:r>
            <a:r>
              <a:rPr lang="ar-EG" sz="1800" u="sng" dirty="0">
                <a:solidFill>
                  <a:prstClr val="black"/>
                </a:solidFill>
                <a:ea typeface="+mn-ea"/>
              </a:rPr>
              <a:t>     </a:t>
            </a:r>
            <a:r>
              <a:rPr lang="en-US" sz="1800" u="sng" dirty="0">
                <a:solidFill>
                  <a:prstClr val="black"/>
                </a:solidFill>
                <a:ea typeface="+mn-ea"/>
              </a:rPr>
              <a:t>saw</a:t>
            </a:r>
            <a:r>
              <a:rPr lang="ar-EG" sz="1800" u="sng" dirty="0">
                <a:solidFill>
                  <a:prstClr val="black"/>
                </a:solidFill>
                <a:ea typeface="+mn-ea"/>
              </a:rPr>
              <a:t>      </a:t>
            </a:r>
            <a:r>
              <a:rPr lang="en-US" sz="1800" u="sng" dirty="0">
                <a:solidFill>
                  <a:prstClr val="black"/>
                </a:solidFill>
                <a:ea typeface="+mn-ea"/>
              </a:rPr>
              <a:t> nails</a:t>
            </a:r>
            <a:br>
              <a:rPr lang="en-US" sz="1800" u="sng" dirty="0">
                <a:solidFill>
                  <a:prstClr val="black"/>
                </a:solidFill>
                <a:ea typeface="+mn-ea"/>
              </a:rPr>
            </a:br>
            <a:r>
              <a:rPr lang="en-US" sz="1800" dirty="0">
                <a:solidFill>
                  <a:prstClr val="black"/>
                </a:solidFill>
                <a:ea typeface="+mn-ea"/>
              </a:rPr>
              <a:t>pediatrician </a:t>
            </a:r>
            <a:r>
              <a:rPr lang="ar-EG" sz="1800" dirty="0">
                <a:solidFill>
                  <a:prstClr val="black"/>
                </a:solidFill>
                <a:ea typeface="+mn-ea"/>
              </a:rPr>
              <a:t>     </a:t>
            </a:r>
            <a:r>
              <a:rPr lang="en-US" sz="1800" dirty="0">
                <a:solidFill>
                  <a:prstClr val="black"/>
                </a:solidFill>
                <a:ea typeface="+mn-ea"/>
              </a:rPr>
              <a:t>stethoscope _______</a:t>
            </a:r>
            <a:r>
              <a:rPr lang="en-GB" sz="1800" dirty="0">
                <a:solidFill>
                  <a:prstClr val="black"/>
                </a:solidFill>
                <a:ea typeface="+mn-ea"/>
              </a:rPr>
              <a:t>  </a:t>
            </a:r>
            <a:br>
              <a:rPr lang="ar-EG" sz="1800" dirty="0">
                <a:solidFill>
                  <a:prstClr val="black"/>
                </a:solidFill>
                <a:ea typeface="+mn-ea"/>
              </a:rPr>
            </a:br>
            <a:r>
              <a:rPr lang="en-GB" sz="1800" dirty="0">
                <a:solidFill>
                  <a:prstClr val="black"/>
                </a:solidFill>
                <a:ea typeface="+mn-ea"/>
              </a:rPr>
              <a:t>(</a:t>
            </a:r>
            <a:r>
              <a:rPr lang="en-GB" sz="1800" b="1" dirty="0">
                <a:solidFill>
                  <a:prstClr val="black"/>
                </a:solidFill>
                <a:ea typeface="+mn-ea"/>
              </a:rPr>
              <a:t>A) Thermometer</a:t>
            </a:r>
            <a:r>
              <a:rPr lang="ar-EG" sz="1800" b="1" dirty="0">
                <a:solidFill>
                  <a:prstClr val="black"/>
                </a:solidFill>
                <a:ea typeface="+mn-ea"/>
              </a:rPr>
              <a:t>     </a:t>
            </a:r>
            <a:r>
              <a:rPr lang="en-GB" sz="1800" dirty="0">
                <a:solidFill>
                  <a:prstClr val="black"/>
                </a:solidFill>
                <a:ea typeface="+mn-ea"/>
              </a:rPr>
              <a:t>(B) baby</a:t>
            </a:r>
            <a:r>
              <a:rPr lang="ar-EG" sz="1800" dirty="0">
                <a:solidFill>
                  <a:prstClr val="black"/>
                </a:solidFill>
                <a:ea typeface="+mn-ea"/>
              </a:rPr>
              <a:t>       </a:t>
            </a:r>
            <a:r>
              <a:rPr lang="en-GB" sz="1800" dirty="0">
                <a:solidFill>
                  <a:prstClr val="black"/>
                </a:solidFill>
                <a:ea typeface="+mn-ea"/>
              </a:rPr>
              <a:t>(C) doctor</a:t>
            </a:r>
            <a:r>
              <a:rPr lang="ar-EG" sz="1800" dirty="0">
                <a:solidFill>
                  <a:prstClr val="black"/>
                </a:solidFill>
                <a:ea typeface="+mn-ea"/>
              </a:rPr>
              <a:t>        </a:t>
            </a:r>
            <a:r>
              <a:rPr lang="en-GB" sz="1800" dirty="0">
                <a:solidFill>
                  <a:prstClr val="black"/>
                </a:solidFill>
                <a:ea typeface="+mn-ea"/>
              </a:rPr>
              <a:t> (D) nurse</a:t>
            </a:r>
            <a:br>
              <a:rPr lang="en-US" sz="1800" b="1" dirty="0">
                <a:solidFill>
                  <a:prstClr val="black"/>
                </a:solidFill>
                <a:ea typeface="+mn-ea"/>
              </a:rPr>
            </a:br>
            <a:r>
              <a:rPr lang="en-US" sz="1800" b="1" dirty="0">
                <a:solidFill>
                  <a:prstClr val="black"/>
                </a:solidFill>
                <a:ea typeface="+mn-ea"/>
              </a:rPr>
              <a:t>244</a:t>
            </a:r>
            <a:r>
              <a:rPr lang="en-US" sz="1800" dirty="0">
                <a:solidFill>
                  <a:prstClr val="black"/>
                </a:solidFill>
                <a:ea typeface="+mn-ea"/>
              </a:rPr>
              <a:t>. </a:t>
            </a:r>
            <a:r>
              <a:rPr lang="en-US" sz="1800" u="sng" dirty="0">
                <a:solidFill>
                  <a:prstClr val="black"/>
                </a:solidFill>
                <a:ea typeface="+mn-ea"/>
              </a:rPr>
              <a:t>table </a:t>
            </a:r>
            <a:r>
              <a:rPr lang="ar-EG" sz="1800" u="sng" dirty="0">
                <a:solidFill>
                  <a:prstClr val="black"/>
                </a:solidFill>
                <a:ea typeface="+mn-ea"/>
              </a:rPr>
              <a:t>     </a:t>
            </a:r>
            <a:r>
              <a:rPr lang="en-US" sz="1800" u="sng" dirty="0">
                <a:solidFill>
                  <a:prstClr val="black"/>
                </a:solidFill>
                <a:ea typeface="+mn-ea"/>
              </a:rPr>
              <a:t>wood</a:t>
            </a:r>
            <a:r>
              <a:rPr lang="ar-EG" sz="1800" u="sng" dirty="0">
                <a:solidFill>
                  <a:prstClr val="black"/>
                </a:solidFill>
                <a:ea typeface="+mn-ea"/>
              </a:rPr>
              <a:t>      </a:t>
            </a:r>
            <a:r>
              <a:rPr lang="en-US" sz="1800" u="sng" dirty="0">
                <a:solidFill>
                  <a:prstClr val="black"/>
                </a:solidFill>
                <a:ea typeface="+mn-ea"/>
              </a:rPr>
              <a:t> oak</a:t>
            </a:r>
            <a:r>
              <a:rPr lang="ar-EG" sz="1800" u="sng" dirty="0">
                <a:solidFill>
                  <a:prstClr val="black"/>
                </a:solidFill>
                <a:ea typeface="+mn-ea"/>
              </a:rPr>
              <a:t>        </a:t>
            </a:r>
            <a:r>
              <a:rPr lang="en-US" sz="1800" dirty="0">
                <a:solidFill>
                  <a:prstClr val="black"/>
                </a:solidFill>
                <a:ea typeface="+mn-ea"/>
              </a:rPr>
              <a:t>shirt</a:t>
            </a:r>
            <a:r>
              <a:rPr lang="ar-EG" sz="1800" dirty="0">
                <a:solidFill>
                  <a:prstClr val="black"/>
                </a:solidFill>
                <a:ea typeface="+mn-ea"/>
              </a:rPr>
              <a:t>         </a:t>
            </a:r>
            <a:r>
              <a:rPr lang="en-US" sz="1800" dirty="0">
                <a:solidFill>
                  <a:prstClr val="black"/>
                </a:solidFill>
                <a:ea typeface="+mn-ea"/>
              </a:rPr>
              <a:t> cloth ______</a:t>
            </a:r>
            <a:r>
              <a:rPr lang="en-GB" sz="1800" dirty="0">
                <a:solidFill>
                  <a:prstClr val="black"/>
                </a:solidFill>
                <a:ea typeface="+mn-ea"/>
              </a:rPr>
              <a:t> </a:t>
            </a:r>
            <a:br>
              <a:rPr lang="en-US" sz="1800" u="sng" dirty="0">
                <a:solidFill>
                  <a:prstClr val="black"/>
                </a:solidFill>
                <a:ea typeface="+mn-ea"/>
              </a:rPr>
            </a:br>
            <a:r>
              <a:rPr lang="en-GB" sz="1800" dirty="0">
                <a:solidFill>
                  <a:prstClr val="black"/>
                </a:solidFill>
                <a:ea typeface="+mn-ea"/>
              </a:rPr>
              <a:t>(A) </a:t>
            </a:r>
            <a:r>
              <a:rPr lang="en-US" sz="1800" dirty="0">
                <a:solidFill>
                  <a:prstClr val="black"/>
                </a:solidFill>
                <a:ea typeface="+mn-ea"/>
              </a:rPr>
              <a:t>Sewing</a:t>
            </a:r>
            <a:r>
              <a:rPr lang="ar-EG" sz="1800" dirty="0">
                <a:solidFill>
                  <a:prstClr val="black"/>
                </a:solidFill>
                <a:ea typeface="+mn-ea"/>
              </a:rPr>
              <a:t>      </a:t>
            </a:r>
            <a:r>
              <a:rPr lang="en-GB" sz="1800" dirty="0">
                <a:solidFill>
                  <a:prstClr val="black"/>
                </a:solidFill>
                <a:ea typeface="+mn-ea"/>
              </a:rPr>
              <a:t>(B) </a:t>
            </a:r>
            <a:r>
              <a:rPr lang="en-US" sz="1800" dirty="0">
                <a:solidFill>
                  <a:prstClr val="black"/>
                </a:solidFill>
                <a:ea typeface="+mn-ea"/>
              </a:rPr>
              <a:t>dress</a:t>
            </a:r>
            <a:r>
              <a:rPr lang="ar-EG" sz="1800" dirty="0">
                <a:solidFill>
                  <a:prstClr val="black"/>
                </a:solidFill>
                <a:ea typeface="+mn-ea"/>
              </a:rPr>
              <a:t>    </a:t>
            </a:r>
            <a:r>
              <a:rPr lang="en-GB" sz="1800" dirty="0">
                <a:solidFill>
                  <a:prstClr val="black"/>
                </a:solidFill>
                <a:ea typeface="+mn-ea"/>
              </a:rPr>
              <a:t> (C) </a:t>
            </a:r>
            <a:r>
              <a:rPr lang="en-US" sz="1800" dirty="0">
                <a:solidFill>
                  <a:prstClr val="black"/>
                </a:solidFill>
                <a:ea typeface="+mn-ea"/>
              </a:rPr>
              <a:t>shirt</a:t>
            </a:r>
            <a:r>
              <a:rPr lang="ar-EG" sz="1800" dirty="0">
                <a:solidFill>
                  <a:prstClr val="black"/>
                </a:solidFill>
                <a:ea typeface="+mn-ea"/>
              </a:rPr>
              <a:t>      </a:t>
            </a:r>
            <a:r>
              <a:rPr lang="en-GB" sz="1800" b="1" dirty="0">
                <a:solidFill>
                  <a:prstClr val="black"/>
                </a:solidFill>
                <a:ea typeface="+mn-ea"/>
              </a:rPr>
              <a:t>(D) </a:t>
            </a:r>
            <a:r>
              <a:rPr lang="en-US" sz="1800" b="1" dirty="0">
                <a:solidFill>
                  <a:prstClr val="black"/>
                </a:solidFill>
                <a:ea typeface="+mn-ea"/>
              </a:rPr>
              <a:t>cotton</a:t>
            </a:r>
            <a:br>
              <a:rPr lang="en-US" sz="1800" dirty="0">
                <a:solidFill>
                  <a:prstClr val="black"/>
                </a:solidFill>
                <a:ea typeface="+mn-ea"/>
              </a:rPr>
            </a:br>
            <a:r>
              <a:rPr lang="en-GB" sz="1800" dirty="0">
                <a:solidFill>
                  <a:prstClr val="black"/>
                </a:solidFill>
                <a:ea typeface="+mn-ea"/>
              </a:rPr>
              <a:t>  </a:t>
            </a:r>
            <a:r>
              <a:rPr lang="en-US" sz="1800" b="1" dirty="0">
                <a:solidFill>
                  <a:prstClr val="black"/>
                </a:solidFill>
                <a:ea typeface="+mn-ea"/>
              </a:rPr>
              <a:t>245. </a:t>
            </a:r>
            <a:r>
              <a:rPr lang="en-US" sz="1800" u="sng" dirty="0">
                <a:solidFill>
                  <a:prstClr val="black"/>
                </a:solidFill>
                <a:ea typeface="+mn-ea"/>
              </a:rPr>
              <a:t>rule </a:t>
            </a:r>
            <a:r>
              <a:rPr lang="ar-EG" sz="1800" u="sng" dirty="0">
                <a:solidFill>
                  <a:prstClr val="black"/>
                </a:solidFill>
                <a:ea typeface="+mn-ea"/>
              </a:rPr>
              <a:t>    </a:t>
            </a:r>
            <a:r>
              <a:rPr lang="en-US" sz="1800" u="sng" dirty="0">
                <a:solidFill>
                  <a:prstClr val="black"/>
                </a:solidFill>
                <a:ea typeface="+mn-ea"/>
              </a:rPr>
              <a:t>command</a:t>
            </a:r>
            <a:r>
              <a:rPr lang="ar-EG" sz="1800" u="sng" dirty="0">
                <a:solidFill>
                  <a:prstClr val="black"/>
                </a:solidFill>
                <a:ea typeface="+mn-ea"/>
              </a:rPr>
              <a:t>    </a:t>
            </a:r>
            <a:r>
              <a:rPr lang="en-US" sz="1800" u="sng" dirty="0">
                <a:solidFill>
                  <a:prstClr val="black"/>
                </a:solidFill>
                <a:ea typeface="+mn-ea"/>
              </a:rPr>
              <a:t> dictat</a:t>
            </a:r>
            <a:r>
              <a:rPr lang="en-US" sz="1800" dirty="0">
                <a:solidFill>
                  <a:prstClr val="black"/>
                </a:solidFill>
                <a:ea typeface="+mn-ea"/>
              </a:rPr>
              <a:t>e</a:t>
            </a:r>
            <a:r>
              <a:rPr lang="ar-EG" sz="1800" dirty="0">
                <a:solidFill>
                  <a:prstClr val="black"/>
                </a:solidFill>
                <a:ea typeface="+mn-ea"/>
              </a:rPr>
              <a:t>            </a:t>
            </a:r>
            <a:r>
              <a:rPr lang="en-US" sz="1800" dirty="0">
                <a:solidFill>
                  <a:prstClr val="black"/>
                </a:solidFill>
                <a:ea typeface="+mn-ea"/>
              </a:rPr>
              <a:t>doze sleep _______</a:t>
            </a:r>
            <a:r>
              <a:rPr lang="en-GB" sz="1800" dirty="0">
                <a:solidFill>
                  <a:prstClr val="black"/>
                </a:solidFill>
                <a:ea typeface="+mn-ea"/>
              </a:rPr>
              <a:t> </a:t>
            </a:r>
            <a:br>
              <a:rPr lang="en-US" sz="1800" dirty="0">
                <a:solidFill>
                  <a:prstClr val="black"/>
                </a:solidFill>
                <a:ea typeface="+mn-ea"/>
              </a:rPr>
            </a:br>
            <a:r>
              <a:rPr lang="en-GB" sz="1800" dirty="0">
                <a:solidFill>
                  <a:prstClr val="black"/>
                </a:solidFill>
                <a:ea typeface="+mn-ea"/>
              </a:rPr>
              <a:t>(A) </a:t>
            </a:r>
            <a:r>
              <a:rPr lang="en-US" sz="1800" dirty="0">
                <a:solidFill>
                  <a:prstClr val="black"/>
                </a:solidFill>
                <a:ea typeface="+mn-ea"/>
              </a:rPr>
              <a:t>Snore</a:t>
            </a:r>
            <a:r>
              <a:rPr lang="ar-EG" sz="1800" dirty="0">
                <a:solidFill>
                  <a:prstClr val="black"/>
                </a:solidFill>
                <a:ea typeface="+mn-ea"/>
              </a:rPr>
              <a:t>    </a:t>
            </a:r>
            <a:r>
              <a:rPr lang="en-GB" sz="1800" dirty="0">
                <a:solidFill>
                  <a:prstClr val="black"/>
                </a:solidFill>
                <a:ea typeface="+mn-ea"/>
              </a:rPr>
              <a:t>(B) </a:t>
            </a:r>
            <a:r>
              <a:rPr lang="en-US" sz="1800" dirty="0">
                <a:solidFill>
                  <a:prstClr val="black"/>
                </a:solidFill>
                <a:ea typeface="+mn-ea"/>
              </a:rPr>
              <a:t>govern</a:t>
            </a:r>
            <a:r>
              <a:rPr lang="ar-EG" sz="1800" dirty="0">
                <a:solidFill>
                  <a:prstClr val="black"/>
                </a:solidFill>
                <a:ea typeface="+mn-ea"/>
              </a:rPr>
              <a:t>    </a:t>
            </a:r>
            <a:r>
              <a:rPr lang="en-GB" sz="1800" dirty="0">
                <a:solidFill>
                  <a:prstClr val="black"/>
                </a:solidFill>
                <a:ea typeface="+mn-ea"/>
              </a:rPr>
              <a:t>(C) </a:t>
            </a:r>
            <a:r>
              <a:rPr lang="en-US" sz="1800" dirty="0">
                <a:solidFill>
                  <a:prstClr val="black"/>
                </a:solidFill>
                <a:ea typeface="+mn-ea"/>
              </a:rPr>
              <a:t>awaken</a:t>
            </a:r>
            <a:r>
              <a:rPr lang="ar-EG" sz="1800" dirty="0">
                <a:solidFill>
                  <a:prstClr val="black"/>
                </a:solidFill>
                <a:ea typeface="+mn-ea"/>
              </a:rPr>
              <a:t>       </a:t>
            </a:r>
            <a:r>
              <a:rPr lang="en-GB" sz="1800" b="1" dirty="0">
                <a:solidFill>
                  <a:prstClr val="black"/>
                </a:solidFill>
                <a:ea typeface="+mn-ea"/>
              </a:rPr>
              <a:t>(D) </a:t>
            </a:r>
            <a:r>
              <a:rPr lang="en-US" sz="1800" b="1" dirty="0">
                <a:solidFill>
                  <a:prstClr val="black"/>
                </a:solidFill>
                <a:ea typeface="+mn-ea"/>
              </a:rPr>
              <a:t>hibernate</a:t>
            </a:r>
            <a:br>
              <a:rPr lang="en-US" sz="1800" dirty="0">
                <a:solidFill>
                  <a:prstClr val="black"/>
                </a:solidFill>
                <a:ea typeface="+mn-ea"/>
              </a:rPr>
            </a:br>
            <a:r>
              <a:rPr lang="en-US" sz="1800" b="1" dirty="0">
                <a:solidFill>
                  <a:prstClr val="black"/>
                </a:solidFill>
                <a:ea typeface="+mn-ea"/>
              </a:rPr>
              <a:t>246.</a:t>
            </a:r>
            <a:r>
              <a:rPr lang="en-US" sz="1800" dirty="0">
                <a:solidFill>
                  <a:prstClr val="black"/>
                </a:solidFill>
                <a:ea typeface="+mn-ea"/>
              </a:rPr>
              <a:t> </a:t>
            </a:r>
            <a:r>
              <a:rPr lang="en-US" sz="1800" u="sng" dirty="0">
                <a:solidFill>
                  <a:prstClr val="black"/>
                </a:solidFill>
                <a:ea typeface="+mn-ea"/>
              </a:rPr>
              <a:t>Meal</a:t>
            </a:r>
            <a:r>
              <a:rPr lang="ar-EG" sz="1800" u="sng" dirty="0">
                <a:solidFill>
                  <a:prstClr val="black"/>
                </a:solidFill>
                <a:ea typeface="+mn-ea"/>
              </a:rPr>
              <a:t>     </a:t>
            </a:r>
            <a:r>
              <a:rPr lang="en-US" sz="1800" u="sng" dirty="0">
                <a:solidFill>
                  <a:prstClr val="black"/>
                </a:solidFill>
                <a:ea typeface="+mn-ea"/>
              </a:rPr>
              <a:t> banquet</a:t>
            </a:r>
            <a:r>
              <a:rPr lang="ar-EG" sz="1800" u="sng" dirty="0">
                <a:solidFill>
                  <a:prstClr val="black"/>
                </a:solidFill>
                <a:ea typeface="+mn-ea"/>
              </a:rPr>
              <a:t>     </a:t>
            </a:r>
            <a:r>
              <a:rPr lang="en-US" sz="1800" u="sng" dirty="0">
                <a:solidFill>
                  <a:prstClr val="black"/>
                </a:solidFill>
                <a:ea typeface="+mn-ea"/>
              </a:rPr>
              <a:t> feast</a:t>
            </a:r>
            <a:r>
              <a:rPr lang="ar-EG" sz="1800" u="sng" dirty="0">
                <a:solidFill>
                  <a:prstClr val="black"/>
                </a:solidFill>
                <a:ea typeface="+mn-ea"/>
              </a:rPr>
              <a:t>          </a:t>
            </a:r>
            <a:r>
              <a:rPr lang="en-US" sz="1800" dirty="0">
                <a:solidFill>
                  <a:prstClr val="black"/>
                </a:solidFill>
                <a:ea typeface="+mn-ea"/>
              </a:rPr>
              <a:t>shelter palace _____</a:t>
            </a:r>
            <a:br>
              <a:rPr lang="en-US" sz="1800" u="sng" dirty="0">
                <a:solidFill>
                  <a:prstClr val="black"/>
                </a:solidFill>
                <a:ea typeface="+mn-ea"/>
              </a:rPr>
            </a:br>
            <a:r>
              <a:rPr lang="en-GB" sz="1800" b="1" dirty="0">
                <a:solidFill>
                  <a:prstClr val="black"/>
                </a:solidFill>
                <a:ea typeface="+mn-ea"/>
              </a:rPr>
              <a:t>  (A)</a:t>
            </a:r>
            <a:r>
              <a:rPr lang="en-US" sz="1800" b="1" dirty="0">
                <a:solidFill>
                  <a:prstClr val="black"/>
                </a:solidFill>
                <a:ea typeface="+mn-ea"/>
              </a:rPr>
              <a:t>mansion</a:t>
            </a:r>
            <a:r>
              <a:rPr lang="ar-EG" sz="1800" b="1" dirty="0">
                <a:solidFill>
                  <a:prstClr val="black"/>
                </a:solidFill>
                <a:ea typeface="+mn-ea"/>
              </a:rPr>
              <a:t>   </a:t>
            </a:r>
            <a:r>
              <a:rPr lang="en-GB" sz="1800" dirty="0">
                <a:solidFill>
                  <a:prstClr val="black"/>
                </a:solidFill>
                <a:ea typeface="+mn-ea"/>
              </a:rPr>
              <a:t>(B) </a:t>
            </a:r>
            <a:r>
              <a:rPr lang="en-US" sz="1800" dirty="0">
                <a:solidFill>
                  <a:prstClr val="black"/>
                </a:solidFill>
                <a:ea typeface="+mn-ea"/>
              </a:rPr>
              <a:t>hallway</a:t>
            </a:r>
            <a:r>
              <a:rPr lang="ar-EG" sz="1800" dirty="0">
                <a:solidFill>
                  <a:prstClr val="black"/>
                </a:solidFill>
                <a:ea typeface="+mn-ea"/>
              </a:rPr>
              <a:t>     </a:t>
            </a:r>
            <a:r>
              <a:rPr lang="ar-EG" sz="1800" b="1" dirty="0">
                <a:solidFill>
                  <a:prstClr val="black"/>
                </a:solidFill>
                <a:ea typeface="+mn-ea"/>
              </a:rPr>
              <a:t> </a:t>
            </a:r>
            <a:r>
              <a:rPr lang="en-GB" sz="1800" dirty="0">
                <a:solidFill>
                  <a:prstClr val="black"/>
                </a:solidFill>
                <a:ea typeface="+mn-ea"/>
              </a:rPr>
              <a:t>(C) </a:t>
            </a:r>
            <a:r>
              <a:rPr lang="en-US" sz="1800" dirty="0">
                <a:solidFill>
                  <a:prstClr val="black"/>
                </a:solidFill>
                <a:ea typeface="+mn-ea"/>
              </a:rPr>
              <a:t>protection</a:t>
            </a:r>
            <a:r>
              <a:rPr lang="ar-EG" sz="1800" b="1" dirty="0">
                <a:solidFill>
                  <a:prstClr val="black"/>
                </a:solidFill>
                <a:ea typeface="+mn-ea"/>
              </a:rPr>
              <a:t>    </a:t>
            </a:r>
            <a:r>
              <a:rPr lang="en-GB" sz="1800" dirty="0">
                <a:solidFill>
                  <a:prstClr val="black"/>
                </a:solidFill>
                <a:ea typeface="+mn-ea"/>
              </a:rPr>
              <a:t>(D) </a:t>
            </a:r>
            <a:r>
              <a:rPr lang="en-US" sz="1800" dirty="0">
                <a:solidFill>
                  <a:prstClr val="black"/>
                </a:solidFill>
                <a:ea typeface="+mn-ea"/>
              </a:rPr>
              <a:t>haven</a:t>
            </a:r>
            <a:br>
              <a:rPr lang="en-US" sz="2500" b="1" dirty="0">
                <a:solidFill>
                  <a:prstClr val="black"/>
                </a:solidFill>
                <a:ea typeface="+mn-ea"/>
                <a:cs typeface="+mn-cs"/>
              </a:rPr>
            </a:br>
            <a:endParaRPr lang="ar-EG" sz="2400" dirty="0"/>
          </a:p>
        </p:txBody>
      </p:sp>
    </p:spTree>
    <p:extLst>
      <p:ext uri="{BB962C8B-B14F-4D97-AF65-F5344CB8AC3E}">
        <p14:creationId xmlns:p14="http://schemas.microsoft.com/office/powerpoint/2010/main" val="1650216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6632"/>
            <a:ext cx="8712968" cy="6624736"/>
          </a:xfrm>
          <a:solidFill>
            <a:schemeClr val="accent6">
              <a:lumMod val="20000"/>
              <a:lumOff val="80000"/>
            </a:schemeClr>
          </a:solidFill>
        </p:spPr>
        <p:txBody>
          <a:bodyPr>
            <a:normAutofit lnSpcReduction="10000"/>
          </a:bodyPr>
          <a:lstStyle/>
          <a:p>
            <a:pPr marL="0" indent="0" algn="l" rtl="0">
              <a:spcBef>
                <a:spcPts val="0"/>
              </a:spcBef>
              <a:buNone/>
            </a:pPr>
            <a:r>
              <a:rPr lang="en-US" sz="2600" b="1" dirty="0"/>
              <a:t>Set 17</a:t>
            </a:r>
            <a:r>
              <a:rPr lang="en-US" sz="2600" b="1" dirty="0">
                <a:solidFill>
                  <a:srgbClr val="C00000"/>
                </a:solidFill>
              </a:rPr>
              <a:t>:</a:t>
            </a:r>
            <a:r>
              <a:rPr lang="ar-EG" sz="2600" b="1" dirty="0">
                <a:solidFill>
                  <a:srgbClr val="C00000"/>
                </a:solidFill>
                <a:ea typeface="+mj-ea"/>
                <a:cs typeface="Times New Roman" panose="02020603050405020304" pitchFamily="18" charset="0"/>
              </a:rPr>
              <a:t> الكتاب من ص 35-32 </a:t>
            </a:r>
            <a:br>
              <a:rPr lang="en-US" sz="2800" dirty="0"/>
            </a:br>
            <a:r>
              <a:rPr lang="en-US" sz="2800" dirty="0"/>
              <a:t>Remember that the</a:t>
            </a:r>
            <a:r>
              <a:rPr lang="ar-EG" sz="2800" dirty="0"/>
              <a:t> </a:t>
            </a:r>
            <a:r>
              <a:rPr lang="en-US" sz="2800" dirty="0"/>
              <a:t>first step in solving an analogy is to make up a sentence</a:t>
            </a:r>
            <a:r>
              <a:rPr lang="ar-EG" sz="2800" dirty="0"/>
              <a:t> </a:t>
            </a:r>
            <a:r>
              <a:rPr lang="en-US" sz="2800" dirty="0"/>
              <a:t>that describes the relationship between the first two</a:t>
            </a:r>
            <a:r>
              <a:rPr lang="ar-EG" sz="2800" dirty="0"/>
              <a:t> </a:t>
            </a:r>
            <a:r>
              <a:rPr lang="en-US" sz="2800" dirty="0"/>
              <a:t>words. Sometimes, your sentence may fit more than</a:t>
            </a:r>
            <a:r>
              <a:rPr lang="ar-EG" sz="2800" dirty="0"/>
              <a:t> </a:t>
            </a:r>
            <a:r>
              <a:rPr lang="en-US" sz="2800" dirty="0"/>
              <a:t>one answer choice. In these cases, be prepared to revise</a:t>
            </a:r>
            <a:r>
              <a:rPr lang="ar-EG" sz="2800" dirty="0"/>
              <a:t> </a:t>
            </a:r>
            <a:r>
              <a:rPr lang="en-US" sz="2800" dirty="0"/>
              <a:t>your original sentence. Each of the following questions</a:t>
            </a:r>
            <a:r>
              <a:rPr lang="ar-EG" sz="2800" dirty="0"/>
              <a:t> </a:t>
            </a:r>
            <a:r>
              <a:rPr lang="en-US" sz="2800" dirty="0"/>
              <a:t>consists of a related pair of words, followed by five</a:t>
            </a:r>
            <a:r>
              <a:rPr lang="ar-EG" sz="2800" dirty="0"/>
              <a:t> </a:t>
            </a:r>
            <a:r>
              <a:rPr lang="en-US" sz="2800" dirty="0"/>
              <a:t>pairs of words labeled a through e. Choose the pair that</a:t>
            </a:r>
            <a:r>
              <a:rPr lang="ar-EG" sz="2800" dirty="0"/>
              <a:t> </a:t>
            </a:r>
            <a:r>
              <a:rPr lang="en-US" sz="2800" dirty="0"/>
              <a:t>best represents a similar relationship to the one</a:t>
            </a:r>
            <a:r>
              <a:rPr lang="ar-EG" sz="2800" dirty="0"/>
              <a:t> </a:t>
            </a:r>
            <a:r>
              <a:rPr lang="en-US" sz="2800" dirty="0"/>
              <a:t>expressed in the original pair of words.</a:t>
            </a:r>
          </a:p>
          <a:p>
            <a:pPr marL="0" indent="0" algn="l" rtl="0">
              <a:spcBef>
                <a:spcPts val="0"/>
              </a:spcBef>
              <a:buNone/>
            </a:pPr>
            <a:r>
              <a:rPr lang="en-US" sz="2800" dirty="0">
                <a:solidFill>
                  <a:srgbClr val="C00000"/>
                </a:solidFill>
              </a:rPr>
              <a:t>**</a:t>
            </a:r>
            <a:r>
              <a:rPr lang="en-US" sz="2800" b="1" dirty="0">
                <a:solidFill>
                  <a:srgbClr val="C00000"/>
                </a:solidFill>
              </a:rPr>
              <a:t>For more exercises, see your book Page 32-35</a:t>
            </a:r>
            <a:r>
              <a:rPr lang="en-US" sz="2800" dirty="0">
                <a:solidFill>
                  <a:srgbClr val="C00000"/>
                </a:solidFill>
              </a:rPr>
              <a:t>.</a:t>
            </a:r>
            <a:br>
              <a:rPr lang="en-US" sz="2800" dirty="0">
                <a:solidFill>
                  <a:srgbClr val="C00000"/>
                </a:solidFill>
              </a:rPr>
            </a:br>
            <a:r>
              <a:rPr lang="en-US" sz="2200" dirty="0"/>
              <a:t>**The Bold choice is the correct one.</a:t>
            </a:r>
            <a:endParaRPr lang="ar-EG" sz="2200" dirty="0"/>
          </a:p>
          <a:p>
            <a:pPr marL="0" lvl="0" indent="0" algn="l" rtl="0">
              <a:spcBef>
                <a:spcPts val="0"/>
              </a:spcBef>
              <a:buNone/>
            </a:pPr>
            <a:r>
              <a:rPr lang="en-US" sz="2100" b="1" dirty="0">
                <a:solidFill>
                  <a:prstClr val="black"/>
                </a:solidFill>
                <a:cs typeface="+mj-cs"/>
              </a:rPr>
              <a:t>276</a:t>
            </a:r>
            <a:r>
              <a:rPr lang="en-US" sz="2100" dirty="0">
                <a:solidFill>
                  <a:prstClr val="black"/>
                </a:solidFill>
                <a:cs typeface="+mj-cs"/>
              </a:rPr>
              <a:t>. CONDUCTOR : ORCHESTRA</a:t>
            </a:r>
          </a:p>
          <a:p>
            <a:pPr marL="0" lvl="0" indent="0" algn="l" rtl="0">
              <a:spcBef>
                <a:spcPts val="0"/>
              </a:spcBef>
              <a:buNone/>
            </a:pPr>
            <a:r>
              <a:rPr lang="en-US" sz="2100" dirty="0">
                <a:solidFill>
                  <a:prstClr val="black"/>
                </a:solidFill>
                <a:cs typeface="+mj-cs"/>
              </a:rPr>
              <a:t>a. jockey : mount</a:t>
            </a:r>
            <a:r>
              <a:rPr lang="ar-EG" sz="2100" dirty="0">
                <a:solidFill>
                  <a:prstClr val="black"/>
                </a:solidFill>
                <a:cs typeface="+mj-cs"/>
              </a:rPr>
              <a:t>   </a:t>
            </a:r>
            <a:r>
              <a:rPr lang="en-US" sz="2100" dirty="0">
                <a:solidFill>
                  <a:prstClr val="black"/>
                </a:solidFill>
                <a:cs typeface="+mj-cs"/>
              </a:rPr>
              <a:t>b. thrasher : hay</a:t>
            </a:r>
            <a:r>
              <a:rPr lang="ar-EG" sz="2100" dirty="0">
                <a:solidFill>
                  <a:prstClr val="black"/>
                </a:solidFill>
                <a:cs typeface="+mj-cs"/>
              </a:rPr>
              <a:t>    </a:t>
            </a:r>
            <a:r>
              <a:rPr lang="en-US" sz="2100" dirty="0">
                <a:solidFill>
                  <a:prstClr val="black"/>
                </a:solidFill>
                <a:cs typeface="+mj-cs"/>
              </a:rPr>
              <a:t>c. driver : tractor</a:t>
            </a:r>
            <a:r>
              <a:rPr lang="ar-EG" sz="2100" dirty="0">
                <a:solidFill>
                  <a:prstClr val="black"/>
                </a:solidFill>
                <a:cs typeface="+mj-cs"/>
              </a:rPr>
              <a:t>   </a:t>
            </a:r>
            <a:r>
              <a:rPr lang="en-US" sz="2100" b="1" dirty="0">
                <a:solidFill>
                  <a:prstClr val="black"/>
                </a:solidFill>
                <a:cs typeface="+mj-cs"/>
              </a:rPr>
              <a:t>d. skipper :</a:t>
            </a:r>
            <a:endParaRPr lang="en-US" sz="2100" dirty="0">
              <a:solidFill>
                <a:prstClr val="black"/>
              </a:solidFill>
              <a:cs typeface="+mj-cs"/>
            </a:endParaRPr>
          </a:p>
          <a:p>
            <a:pPr marL="0" lvl="0" indent="0" algn="l" rtl="0">
              <a:spcBef>
                <a:spcPts val="0"/>
              </a:spcBef>
              <a:buNone/>
            </a:pPr>
            <a:r>
              <a:rPr lang="en-US" sz="2100" b="1" dirty="0">
                <a:solidFill>
                  <a:prstClr val="black"/>
                </a:solidFill>
                <a:cs typeface="+mj-cs"/>
              </a:rPr>
              <a:t>277</a:t>
            </a:r>
            <a:r>
              <a:rPr lang="en-US" sz="2100" dirty="0">
                <a:solidFill>
                  <a:prstClr val="black"/>
                </a:solidFill>
                <a:cs typeface="+mj-cs"/>
              </a:rPr>
              <a:t>. JAUNDICE : LIVER</a:t>
            </a:r>
          </a:p>
          <a:p>
            <a:pPr marL="0" lvl="0" indent="0" algn="l" rtl="0">
              <a:spcBef>
                <a:spcPts val="0"/>
              </a:spcBef>
              <a:buNone/>
            </a:pPr>
            <a:r>
              <a:rPr lang="en-US" sz="2100" b="1" dirty="0">
                <a:solidFill>
                  <a:prstClr val="black"/>
                </a:solidFill>
                <a:cs typeface="+mj-cs"/>
              </a:rPr>
              <a:t>a. rash : skin</a:t>
            </a:r>
            <a:r>
              <a:rPr lang="ar-EG" sz="2100" b="1" dirty="0">
                <a:solidFill>
                  <a:prstClr val="black"/>
                </a:solidFill>
                <a:cs typeface="+mj-cs"/>
              </a:rPr>
              <a:t>   </a:t>
            </a:r>
            <a:r>
              <a:rPr lang="en-US" sz="2100" dirty="0">
                <a:solidFill>
                  <a:prstClr val="black"/>
                </a:solidFill>
                <a:cs typeface="+mj-cs"/>
              </a:rPr>
              <a:t>b. dialysis : kidney</a:t>
            </a:r>
            <a:r>
              <a:rPr lang="ar-EG" sz="2100" dirty="0">
                <a:solidFill>
                  <a:prstClr val="black"/>
                </a:solidFill>
                <a:cs typeface="+mj-cs"/>
              </a:rPr>
              <a:t>    </a:t>
            </a:r>
            <a:r>
              <a:rPr lang="en-US" sz="2100" dirty="0">
                <a:solidFill>
                  <a:prstClr val="black"/>
                </a:solidFill>
                <a:cs typeface="+mj-cs"/>
              </a:rPr>
              <a:t>c. smog : lung</a:t>
            </a:r>
            <a:r>
              <a:rPr lang="ar-EG" sz="2100" dirty="0">
                <a:solidFill>
                  <a:prstClr val="black"/>
                </a:solidFill>
                <a:cs typeface="+mj-cs"/>
              </a:rPr>
              <a:t>     </a:t>
            </a:r>
            <a:r>
              <a:rPr lang="en-US" sz="2100" dirty="0">
                <a:solidFill>
                  <a:prstClr val="black"/>
                </a:solidFill>
                <a:cs typeface="+mj-cs"/>
              </a:rPr>
              <a:t>d. valentine : heart</a:t>
            </a:r>
            <a:r>
              <a:rPr lang="ar-EG" sz="2100" dirty="0">
                <a:solidFill>
                  <a:prstClr val="black"/>
                </a:solidFill>
                <a:cs typeface="+mj-cs"/>
              </a:rPr>
              <a:t>         </a:t>
            </a:r>
            <a:r>
              <a:rPr lang="en-US" sz="2100" dirty="0">
                <a:solidFill>
                  <a:prstClr val="black"/>
                </a:solidFill>
                <a:cs typeface="+mj-cs"/>
              </a:rPr>
              <a:t>e. imagination : brain</a:t>
            </a:r>
          </a:p>
          <a:p>
            <a:pPr marL="0" indent="0" algn="l" rtl="0">
              <a:buNone/>
            </a:pPr>
            <a:endParaRPr lang="en-US" sz="2800" dirty="0"/>
          </a:p>
          <a:p>
            <a:pPr marL="0" indent="0" algn="l" rtl="0">
              <a:buNone/>
            </a:pPr>
            <a:endParaRPr lang="ar-EG" sz="2800" dirty="0"/>
          </a:p>
        </p:txBody>
      </p:sp>
    </p:spTree>
    <p:extLst>
      <p:ext uri="{BB962C8B-B14F-4D97-AF65-F5344CB8AC3E}">
        <p14:creationId xmlns:p14="http://schemas.microsoft.com/office/powerpoint/2010/main" val="717693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6632"/>
            <a:ext cx="8712968" cy="6624736"/>
          </a:xfrm>
          <a:solidFill>
            <a:schemeClr val="accent6">
              <a:lumMod val="20000"/>
              <a:lumOff val="80000"/>
            </a:schemeClr>
          </a:solidFill>
        </p:spPr>
        <p:txBody>
          <a:bodyPr>
            <a:normAutofit fontScale="85000" lnSpcReduction="20000"/>
          </a:bodyPr>
          <a:lstStyle/>
          <a:p>
            <a:pPr marL="0" lvl="0" indent="0" algn="l" rtl="0">
              <a:buNone/>
            </a:pPr>
            <a:r>
              <a:rPr lang="en-US" sz="2300" b="1" dirty="0">
                <a:solidFill>
                  <a:prstClr val="black"/>
                </a:solidFill>
                <a:cs typeface="+mj-cs"/>
              </a:rPr>
              <a:t>277</a:t>
            </a:r>
            <a:r>
              <a:rPr lang="en-US" sz="2300" dirty="0">
                <a:solidFill>
                  <a:prstClr val="black"/>
                </a:solidFill>
                <a:cs typeface="+mj-cs"/>
              </a:rPr>
              <a:t>. JAUNDICE : LIVER</a:t>
            </a:r>
          </a:p>
          <a:p>
            <a:pPr marL="0" indent="0" algn="l" rtl="0">
              <a:buNone/>
            </a:pPr>
            <a:r>
              <a:rPr lang="en-US" sz="2300" b="1" dirty="0">
                <a:solidFill>
                  <a:prstClr val="black"/>
                </a:solidFill>
                <a:cs typeface="+mj-cs"/>
              </a:rPr>
              <a:t>a. rash : skin</a:t>
            </a:r>
            <a:r>
              <a:rPr lang="ar-EG" sz="2300" b="1" dirty="0">
                <a:solidFill>
                  <a:prstClr val="black"/>
                </a:solidFill>
                <a:cs typeface="+mj-cs"/>
              </a:rPr>
              <a:t>   </a:t>
            </a:r>
            <a:r>
              <a:rPr lang="en-US" sz="2300" dirty="0">
                <a:solidFill>
                  <a:prstClr val="black"/>
                </a:solidFill>
                <a:cs typeface="+mj-cs"/>
              </a:rPr>
              <a:t>b. dialysis : kidney</a:t>
            </a:r>
            <a:r>
              <a:rPr lang="ar-EG" sz="2300" dirty="0">
                <a:solidFill>
                  <a:prstClr val="black"/>
                </a:solidFill>
                <a:cs typeface="+mj-cs"/>
              </a:rPr>
              <a:t>    </a:t>
            </a:r>
            <a:r>
              <a:rPr lang="en-US" sz="2300" dirty="0">
                <a:solidFill>
                  <a:prstClr val="black"/>
                </a:solidFill>
                <a:cs typeface="+mj-cs"/>
              </a:rPr>
              <a:t>c. smog : lung</a:t>
            </a:r>
            <a:r>
              <a:rPr lang="ar-EG" sz="2300" dirty="0">
                <a:solidFill>
                  <a:prstClr val="black"/>
                </a:solidFill>
                <a:cs typeface="+mj-cs"/>
              </a:rPr>
              <a:t>     </a:t>
            </a:r>
            <a:r>
              <a:rPr lang="en-US" sz="2300" dirty="0">
                <a:solidFill>
                  <a:prstClr val="black"/>
                </a:solidFill>
                <a:cs typeface="+mj-cs"/>
              </a:rPr>
              <a:t>d. valentine : heart</a:t>
            </a:r>
            <a:r>
              <a:rPr lang="ar-EG" sz="2300" dirty="0">
                <a:solidFill>
                  <a:prstClr val="black"/>
                </a:solidFill>
                <a:cs typeface="+mj-cs"/>
              </a:rPr>
              <a:t>         </a:t>
            </a:r>
            <a:r>
              <a:rPr lang="en-US" sz="2300" dirty="0">
                <a:solidFill>
                  <a:prstClr val="black"/>
                </a:solidFill>
                <a:cs typeface="+mj-cs"/>
              </a:rPr>
              <a:t>e. imagination : brain</a:t>
            </a:r>
          </a:p>
          <a:p>
            <a:pPr marL="0" lvl="0" indent="0" algn="l">
              <a:buNone/>
            </a:pPr>
            <a:r>
              <a:rPr lang="en-US" sz="2300" b="1" dirty="0">
                <a:solidFill>
                  <a:prstClr val="black"/>
                </a:solidFill>
                <a:cs typeface="+mj-cs"/>
              </a:rPr>
              <a:t>278</a:t>
            </a:r>
            <a:r>
              <a:rPr lang="en-US" sz="2300" dirty="0">
                <a:solidFill>
                  <a:prstClr val="black"/>
                </a:solidFill>
                <a:cs typeface="+mj-cs"/>
              </a:rPr>
              <a:t>. COBBLER : SHOE</a:t>
            </a:r>
          </a:p>
          <a:p>
            <a:pPr marL="0" lvl="0" indent="0" algn="l">
              <a:buNone/>
            </a:pPr>
            <a:r>
              <a:rPr lang="en-US" sz="2300" dirty="0">
                <a:solidFill>
                  <a:prstClr val="black"/>
                </a:solidFill>
                <a:cs typeface="+mj-cs"/>
              </a:rPr>
              <a:t>a. jockey : horse</a:t>
            </a:r>
            <a:r>
              <a:rPr lang="ar-EG" sz="2300" dirty="0">
                <a:solidFill>
                  <a:prstClr val="black"/>
                </a:solidFill>
                <a:cs typeface="+mj-cs"/>
              </a:rPr>
              <a:t>   </a:t>
            </a:r>
            <a:endParaRPr lang="en-US" sz="2300" dirty="0">
              <a:solidFill>
                <a:prstClr val="black"/>
              </a:solidFill>
              <a:cs typeface="+mj-cs"/>
            </a:endParaRPr>
          </a:p>
          <a:p>
            <a:pPr marL="0" indent="0" algn="l">
              <a:buNone/>
            </a:pPr>
            <a:r>
              <a:rPr lang="en-US" sz="2300" b="1" dirty="0">
                <a:solidFill>
                  <a:prstClr val="black"/>
                </a:solidFill>
                <a:cs typeface="+mj-cs"/>
              </a:rPr>
              <a:t>b. contractor : </a:t>
            </a:r>
            <a:r>
              <a:rPr lang="en-US" sz="2300" b="1" dirty="0" err="1">
                <a:solidFill>
                  <a:prstClr val="black"/>
                </a:solidFill>
                <a:cs typeface="+mj-cs"/>
              </a:rPr>
              <a:t>building</a:t>
            </a:r>
            <a:r>
              <a:rPr lang="en-US" sz="2300" dirty="0" err="1">
                <a:solidFill>
                  <a:prstClr val="black"/>
                </a:solidFill>
                <a:cs typeface="+mj-cs"/>
              </a:rPr>
              <a:t>c</a:t>
            </a:r>
            <a:r>
              <a:rPr lang="en-US" sz="2300" dirty="0">
                <a:solidFill>
                  <a:prstClr val="black"/>
                </a:solidFill>
                <a:cs typeface="+mj-cs"/>
              </a:rPr>
              <a:t>. mason : stone</a:t>
            </a:r>
          </a:p>
          <a:p>
            <a:pPr marL="0" indent="0" algn="l">
              <a:buNone/>
            </a:pPr>
            <a:r>
              <a:rPr lang="en-US" sz="2300" dirty="0">
                <a:solidFill>
                  <a:prstClr val="black"/>
                </a:solidFill>
                <a:cs typeface="+mj-cs"/>
              </a:rPr>
              <a:t>d. cowboy : </a:t>
            </a:r>
            <a:r>
              <a:rPr lang="en-US" sz="2300" dirty="0" err="1">
                <a:solidFill>
                  <a:prstClr val="black"/>
                </a:solidFill>
                <a:cs typeface="+mj-cs"/>
              </a:rPr>
              <a:t>boote</a:t>
            </a:r>
            <a:r>
              <a:rPr lang="en-US" sz="2300" dirty="0">
                <a:solidFill>
                  <a:prstClr val="black"/>
                </a:solidFill>
                <a:cs typeface="+mj-cs"/>
              </a:rPr>
              <a:t>. potter : paint</a:t>
            </a:r>
            <a:endParaRPr lang="ar-EG" sz="2300" dirty="0">
              <a:solidFill>
                <a:prstClr val="black"/>
              </a:solidFill>
              <a:cs typeface="+mj-cs"/>
            </a:endParaRPr>
          </a:p>
          <a:p>
            <a:pPr marL="0" lvl="0" indent="0" algn="l" rtl="0">
              <a:buNone/>
            </a:pPr>
            <a:r>
              <a:rPr lang="en-US" sz="2300" b="1" dirty="0">
                <a:solidFill>
                  <a:prstClr val="black"/>
                </a:solidFill>
                <a:cs typeface="+mj-cs"/>
              </a:rPr>
              <a:t>279</a:t>
            </a:r>
            <a:r>
              <a:rPr lang="en-US" sz="2300" dirty="0">
                <a:solidFill>
                  <a:prstClr val="black"/>
                </a:solidFill>
                <a:cs typeface="+mj-cs"/>
              </a:rPr>
              <a:t>. PHOBIC : FEARFUL</a:t>
            </a:r>
          </a:p>
          <a:p>
            <a:pPr marL="0" lvl="0" indent="0" algn="l" rtl="0">
              <a:buNone/>
            </a:pPr>
            <a:r>
              <a:rPr lang="en-US" sz="2300" dirty="0">
                <a:solidFill>
                  <a:prstClr val="black"/>
                </a:solidFill>
                <a:cs typeface="+mj-cs"/>
              </a:rPr>
              <a:t>a. finicky : thoughtful</a:t>
            </a:r>
            <a:r>
              <a:rPr lang="ar-EG" sz="2300" dirty="0">
                <a:solidFill>
                  <a:prstClr val="black"/>
                </a:solidFill>
                <a:cs typeface="+mj-cs"/>
              </a:rPr>
              <a:t>  </a:t>
            </a:r>
            <a:r>
              <a:rPr lang="en-US" sz="2300" dirty="0">
                <a:solidFill>
                  <a:prstClr val="black"/>
                </a:solidFill>
                <a:cs typeface="+mj-cs"/>
              </a:rPr>
              <a:t>b. cautious : emotional</a:t>
            </a:r>
            <a:r>
              <a:rPr lang="ar-EG" sz="2300" dirty="0">
                <a:solidFill>
                  <a:prstClr val="black"/>
                </a:solidFill>
                <a:cs typeface="+mj-cs"/>
              </a:rPr>
              <a:t>  </a:t>
            </a:r>
            <a:r>
              <a:rPr lang="en-US" sz="2300" dirty="0">
                <a:solidFill>
                  <a:prstClr val="black"/>
                </a:solidFill>
                <a:cs typeface="+mj-cs"/>
              </a:rPr>
              <a:t>c. envious : desiring</a:t>
            </a:r>
            <a:r>
              <a:rPr lang="ar-EG" sz="2300" dirty="0">
                <a:solidFill>
                  <a:prstClr val="black"/>
                </a:solidFill>
                <a:cs typeface="+mj-cs"/>
              </a:rPr>
              <a:t>  </a:t>
            </a:r>
            <a:r>
              <a:rPr lang="en-US" sz="2300" dirty="0">
                <a:solidFill>
                  <a:prstClr val="black"/>
                </a:solidFill>
                <a:cs typeface="+mj-cs"/>
              </a:rPr>
              <a:t>d. shy : familiar</a:t>
            </a:r>
            <a:r>
              <a:rPr lang="ar-EG" sz="2300" dirty="0">
                <a:solidFill>
                  <a:prstClr val="black"/>
                </a:solidFill>
                <a:cs typeface="+mj-cs"/>
              </a:rPr>
              <a:t> </a:t>
            </a:r>
            <a:r>
              <a:rPr lang="en-US" sz="2300" b="1" dirty="0">
                <a:solidFill>
                  <a:prstClr val="black"/>
                </a:solidFill>
                <a:cs typeface="+mj-cs"/>
              </a:rPr>
              <a:t>e. asinine : silly</a:t>
            </a:r>
          </a:p>
          <a:p>
            <a:pPr marL="0" lvl="0" indent="0" algn="l" rtl="0">
              <a:buNone/>
            </a:pPr>
            <a:r>
              <a:rPr lang="en-US" sz="2300" b="1" dirty="0">
                <a:solidFill>
                  <a:prstClr val="black"/>
                </a:solidFill>
                <a:cs typeface="+mj-cs"/>
              </a:rPr>
              <a:t>280. </a:t>
            </a:r>
            <a:r>
              <a:rPr lang="en-US" sz="2300" dirty="0">
                <a:solidFill>
                  <a:prstClr val="black"/>
                </a:solidFill>
                <a:cs typeface="+mj-cs"/>
              </a:rPr>
              <a:t>INTEREST : OBSESSION</a:t>
            </a:r>
          </a:p>
          <a:p>
            <a:pPr marL="0" lvl="0" indent="0" algn="l" rtl="0">
              <a:buNone/>
            </a:pPr>
            <a:r>
              <a:rPr lang="en-US" sz="2300" dirty="0">
                <a:solidFill>
                  <a:prstClr val="black"/>
                </a:solidFill>
                <a:cs typeface="+mj-cs"/>
              </a:rPr>
              <a:t>a. mood : feeling</a:t>
            </a:r>
            <a:r>
              <a:rPr lang="ar-EG" sz="2300" dirty="0">
                <a:solidFill>
                  <a:prstClr val="black"/>
                </a:solidFill>
                <a:cs typeface="+mj-cs"/>
              </a:rPr>
              <a:t>  </a:t>
            </a:r>
            <a:r>
              <a:rPr lang="en-US" sz="2300" dirty="0">
                <a:solidFill>
                  <a:prstClr val="black"/>
                </a:solidFill>
                <a:cs typeface="+mj-cs"/>
              </a:rPr>
              <a:t>b. weeping : sadness</a:t>
            </a:r>
            <a:r>
              <a:rPr lang="ar-EG" sz="2300" dirty="0">
                <a:solidFill>
                  <a:prstClr val="black"/>
                </a:solidFill>
                <a:cs typeface="+mj-cs"/>
              </a:rPr>
              <a:t>  </a:t>
            </a:r>
            <a:r>
              <a:rPr lang="en-US" sz="2300" b="1" dirty="0">
                <a:solidFill>
                  <a:prstClr val="black"/>
                </a:solidFill>
                <a:cs typeface="+mj-cs"/>
              </a:rPr>
              <a:t>c. dream : fantasy</a:t>
            </a:r>
            <a:r>
              <a:rPr lang="ar-EG" sz="2300" b="1" dirty="0">
                <a:solidFill>
                  <a:prstClr val="black"/>
                </a:solidFill>
                <a:cs typeface="+mj-cs"/>
              </a:rPr>
              <a:t>  </a:t>
            </a:r>
            <a:r>
              <a:rPr lang="en-US" sz="2300" dirty="0">
                <a:solidFill>
                  <a:prstClr val="black"/>
                </a:solidFill>
                <a:cs typeface="+mj-cs"/>
              </a:rPr>
              <a:t>d. plan : negation</a:t>
            </a:r>
            <a:r>
              <a:rPr lang="ar-EG" sz="2300" dirty="0">
                <a:solidFill>
                  <a:prstClr val="black"/>
                </a:solidFill>
                <a:cs typeface="+mj-cs"/>
              </a:rPr>
              <a:t>   </a:t>
            </a:r>
            <a:r>
              <a:rPr lang="en-US" sz="2300" dirty="0">
                <a:solidFill>
                  <a:prstClr val="black"/>
                </a:solidFill>
                <a:cs typeface="+mj-cs"/>
              </a:rPr>
              <a:t>e. highlight : indication</a:t>
            </a:r>
          </a:p>
          <a:p>
            <a:pPr marL="0" lvl="0" indent="0" algn="l" rtl="0">
              <a:buNone/>
            </a:pPr>
            <a:r>
              <a:rPr lang="en-US" sz="2300" b="1" dirty="0">
                <a:solidFill>
                  <a:prstClr val="black"/>
                </a:solidFill>
                <a:cs typeface="+mj-cs"/>
              </a:rPr>
              <a:t>281</a:t>
            </a:r>
            <a:r>
              <a:rPr lang="en-US" sz="2300" dirty="0">
                <a:solidFill>
                  <a:prstClr val="black"/>
                </a:solidFill>
                <a:cs typeface="+mj-cs"/>
              </a:rPr>
              <a:t>. MONK : DEVOTION</a:t>
            </a:r>
          </a:p>
          <a:p>
            <a:pPr marL="457200" lvl="0" indent="-457200" algn="l" rtl="0">
              <a:buAutoNum type="alphaLcPeriod"/>
            </a:pPr>
            <a:r>
              <a:rPr lang="en-US" sz="2300" dirty="0">
                <a:solidFill>
                  <a:prstClr val="black"/>
                </a:solidFill>
                <a:cs typeface="+mj-cs"/>
              </a:rPr>
              <a:t>maniac : pacifism</a:t>
            </a:r>
            <a:r>
              <a:rPr lang="ar-EG" sz="2300" dirty="0">
                <a:solidFill>
                  <a:prstClr val="black"/>
                </a:solidFill>
                <a:cs typeface="+mj-cs"/>
              </a:rPr>
              <a:t> </a:t>
            </a:r>
            <a:r>
              <a:rPr lang="en-US" sz="2300" dirty="0">
                <a:solidFill>
                  <a:prstClr val="black"/>
                </a:solidFill>
                <a:cs typeface="+mj-cs"/>
              </a:rPr>
              <a:t>b. explorer : contentment</a:t>
            </a:r>
            <a:r>
              <a:rPr lang="ar-EG" sz="2300" dirty="0">
                <a:solidFill>
                  <a:prstClr val="black"/>
                </a:solidFill>
                <a:cs typeface="+mj-cs"/>
              </a:rPr>
              <a:t>   </a:t>
            </a:r>
            <a:r>
              <a:rPr lang="en-US" sz="2300" dirty="0">
                <a:solidFill>
                  <a:prstClr val="black"/>
                </a:solidFill>
                <a:cs typeface="+mj-cs"/>
              </a:rPr>
              <a:t>c. visionary : complacency</a:t>
            </a:r>
            <a:r>
              <a:rPr lang="ar-EG" sz="2300" dirty="0">
                <a:solidFill>
                  <a:prstClr val="black"/>
                </a:solidFill>
                <a:cs typeface="+mj-cs"/>
              </a:rPr>
              <a:t>  </a:t>
            </a:r>
            <a:r>
              <a:rPr lang="en-US" sz="2300" b="1" dirty="0">
                <a:solidFill>
                  <a:prstClr val="black"/>
                </a:solidFill>
                <a:cs typeface="+mj-cs"/>
              </a:rPr>
              <a:t>d. rover : wanderlust</a:t>
            </a:r>
            <a:r>
              <a:rPr lang="ar-EG" sz="2300" b="1" dirty="0">
                <a:solidFill>
                  <a:prstClr val="black"/>
                </a:solidFill>
                <a:cs typeface="+mj-cs"/>
              </a:rPr>
              <a:t>   </a:t>
            </a:r>
            <a:r>
              <a:rPr lang="en-US" sz="2300" dirty="0">
                <a:solidFill>
                  <a:prstClr val="black"/>
                </a:solidFill>
                <a:cs typeface="+mj-cs"/>
              </a:rPr>
              <a:t>e. philistine : culture</a:t>
            </a:r>
            <a:endParaRPr lang="ar-EG" sz="2300" dirty="0">
              <a:solidFill>
                <a:prstClr val="black"/>
              </a:solidFill>
              <a:cs typeface="+mj-cs"/>
            </a:endParaRPr>
          </a:p>
          <a:p>
            <a:pPr marL="0" lvl="0" indent="0" algn="l" rtl="0">
              <a:buNone/>
            </a:pPr>
            <a:r>
              <a:rPr lang="en-US" sz="2300" b="1" dirty="0">
                <a:solidFill>
                  <a:prstClr val="black"/>
                </a:solidFill>
                <a:cs typeface="+mj-cs"/>
              </a:rPr>
              <a:t>282</a:t>
            </a:r>
            <a:r>
              <a:rPr lang="en-US" sz="2300" dirty="0">
                <a:solidFill>
                  <a:prstClr val="black"/>
                </a:solidFill>
                <a:cs typeface="+mj-cs"/>
              </a:rPr>
              <a:t>. SLAPSTICK : LAUGHTER</a:t>
            </a:r>
          </a:p>
          <a:p>
            <a:pPr marL="0" lvl="0" indent="0" algn="l" rtl="0">
              <a:buNone/>
            </a:pPr>
            <a:r>
              <a:rPr lang="en-US" sz="2300" dirty="0">
                <a:solidFill>
                  <a:prstClr val="black"/>
                </a:solidFill>
                <a:cs typeface="+mj-cs"/>
              </a:rPr>
              <a:t>a. fallacy : dismay</a:t>
            </a:r>
            <a:r>
              <a:rPr lang="ar-EG" sz="2300" dirty="0">
                <a:solidFill>
                  <a:prstClr val="black"/>
                </a:solidFill>
                <a:cs typeface="+mj-cs"/>
              </a:rPr>
              <a:t>  </a:t>
            </a:r>
            <a:r>
              <a:rPr lang="en-US" sz="2300" dirty="0">
                <a:solidFill>
                  <a:prstClr val="black"/>
                </a:solidFill>
                <a:cs typeface="+mj-cs"/>
              </a:rPr>
              <a:t>b. genre : mystery</a:t>
            </a:r>
            <a:r>
              <a:rPr lang="ar-EG" sz="2300" dirty="0">
                <a:solidFill>
                  <a:prstClr val="black"/>
                </a:solidFill>
                <a:cs typeface="+mj-cs"/>
              </a:rPr>
              <a:t>  </a:t>
            </a:r>
            <a:r>
              <a:rPr lang="en-US" sz="2300" dirty="0">
                <a:solidFill>
                  <a:prstClr val="black"/>
                </a:solidFill>
                <a:cs typeface="+mj-cs"/>
              </a:rPr>
              <a:t>c. satire : anger</a:t>
            </a:r>
            <a:r>
              <a:rPr lang="ar-EG" sz="2300" dirty="0">
                <a:solidFill>
                  <a:prstClr val="black"/>
                </a:solidFill>
                <a:cs typeface="+mj-cs"/>
              </a:rPr>
              <a:t>  </a:t>
            </a:r>
            <a:r>
              <a:rPr lang="en-US" sz="2300" dirty="0">
                <a:solidFill>
                  <a:prstClr val="black"/>
                </a:solidFill>
                <a:cs typeface="+mj-cs"/>
              </a:rPr>
              <a:t>d. mimicry : tears</a:t>
            </a:r>
          </a:p>
          <a:p>
            <a:pPr marL="0" lvl="0" indent="0" algn="l" rtl="0">
              <a:buNone/>
            </a:pPr>
            <a:r>
              <a:rPr lang="en-US" sz="2300" b="1" dirty="0">
                <a:solidFill>
                  <a:prstClr val="black"/>
                </a:solidFill>
                <a:cs typeface="+mj-cs"/>
              </a:rPr>
              <a:t>e. horror : fear</a:t>
            </a:r>
          </a:p>
          <a:p>
            <a:pPr marL="0" lvl="0" indent="0" algn="l" rtl="0">
              <a:buNone/>
            </a:pPr>
            <a:r>
              <a:rPr lang="en-US" sz="2300" b="1" dirty="0">
                <a:solidFill>
                  <a:prstClr val="black"/>
                </a:solidFill>
                <a:cs typeface="+mj-cs"/>
              </a:rPr>
              <a:t>283</a:t>
            </a:r>
            <a:r>
              <a:rPr lang="en-US" sz="2300" dirty="0">
                <a:solidFill>
                  <a:prstClr val="black"/>
                </a:solidFill>
                <a:cs typeface="+mj-cs"/>
              </a:rPr>
              <a:t>. VERVE : ENTHUSIASM</a:t>
            </a:r>
          </a:p>
          <a:p>
            <a:pPr marL="0" lvl="0" indent="0" algn="l" rtl="0">
              <a:buNone/>
            </a:pPr>
            <a:r>
              <a:rPr lang="en-US" sz="2300" dirty="0">
                <a:solidFill>
                  <a:prstClr val="black"/>
                </a:solidFill>
                <a:cs typeface="+mj-cs"/>
              </a:rPr>
              <a:t>a. loyalty : duplicity</a:t>
            </a:r>
            <a:r>
              <a:rPr lang="ar-EG" sz="2300" dirty="0">
                <a:solidFill>
                  <a:prstClr val="black"/>
                </a:solidFill>
                <a:cs typeface="+mj-cs"/>
              </a:rPr>
              <a:t>  </a:t>
            </a:r>
            <a:r>
              <a:rPr lang="en-US" sz="2300" b="1" dirty="0">
                <a:solidFill>
                  <a:prstClr val="black"/>
                </a:solidFill>
                <a:cs typeface="+mj-cs"/>
              </a:rPr>
              <a:t>b. devotion : reverence</a:t>
            </a:r>
            <a:r>
              <a:rPr lang="ar-EG" sz="2300" b="1" dirty="0">
                <a:solidFill>
                  <a:prstClr val="black"/>
                </a:solidFill>
                <a:cs typeface="+mj-cs"/>
              </a:rPr>
              <a:t>  </a:t>
            </a:r>
            <a:r>
              <a:rPr lang="en-US" sz="2300" dirty="0">
                <a:solidFill>
                  <a:prstClr val="black"/>
                </a:solidFill>
                <a:cs typeface="+mj-cs"/>
              </a:rPr>
              <a:t>c. intensity : color</a:t>
            </a:r>
          </a:p>
          <a:p>
            <a:pPr marL="0" lvl="0" indent="0" algn="l" rtl="0">
              <a:buNone/>
            </a:pPr>
            <a:r>
              <a:rPr lang="en-US" sz="2300" dirty="0">
                <a:solidFill>
                  <a:prstClr val="black"/>
                </a:solidFill>
                <a:cs typeface="+mj-cs"/>
              </a:rPr>
              <a:t>d. eminence : anonymity</a:t>
            </a:r>
            <a:r>
              <a:rPr lang="ar-EG" sz="2300" dirty="0">
                <a:solidFill>
                  <a:prstClr val="black"/>
                </a:solidFill>
                <a:cs typeface="+mj-cs"/>
              </a:rPr>
              <a:t> </a:t>
            </a:r>
            <a:r>
              <a:rPr lang="en-US" sz="2300" dirty="0">
                <a:solidFill>
                  <a:prstClr val="black"/>
                </a:solidFill>
                <a:cs typeface="+mj-cs"/>
              </a:rPr>
              <a:t>e. generosity : elation</a:t>
            </a:r>
          </a:p>
          <a:p>
            <a:pPr marL="0" lvl="0" indent="0" algn="l" rtl="0">
              <a:buNone/>
            </a:pPr>
            <a:endParaRPr lang="ar-EG" sz="2100" dirty="0">
              <a:solidFill>
                <a:prstClr val="black"/>
              </a:solidFill>
              <a:cs typeface="+mj-cs"/>
            </a:endParaRPr>
          </a:p>
          <a:p>
            <a:pPr marL="0" indent="0" algn="l">
              <a:buNone/>
            </a:pPr>
            <a:endParaRPr lang="ar-EG" sz="2400" dirty="0">
              <a:solidFill>
                <a:prstClr val="black"/>
              </a:solidFill>
            </a:endParaRPr>
          </a:p>
          <a:p>
            <a:pPr marL="0" lvl="0" indent="0" algn="l">
              <a:buNone/>
            </a:pPr>
            <a:endParaRPr lang="en-US" sz="2100" dirty="0">
              <a:solidFill>
                <a:prstClr val="black"/>
              </a:solidFill>
            </a:endParaRPr>
          </a:p>
          <a:p>
            <a:pPr marL="0" indent="0" algn="l" rtl="0">
              <a:buNone/>
            </a:pPr>
            <a:endParaRPr lang="ar-EG" dirty="0"/>
          </a:p>
        </p:txBody>
      </p:sp>
    </p:spTree>
    <p:extLst>
      <p:ext uri="{BB962C8B-B14F-4D97-AF65-F5344CB8AC3E}">
        <p14:creationId xmlns:p14="http://schemas.microsoft.com/office/powerpoint/2010/main" val="2525241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6632"/>
            <a:ext cx="8712968" cy="6624736"/>
          </a:xfrm>
          <a:solidFill>
            <a:schemeClr val="accent6">
              <a:lumMod val="20000"/>
              <a:lumOff val="80000"/>
            </a:schemeClr>
          </a:solidFill>
        </p:spPr>
        <p:txBody>
          <a:bodyPr>
            <a:normAutofit lnSpcReduction="10000"/>
          </a:bodyPr>
          <a:lstStyle/>
          <a:p>
            <a:pPr marL="0" indent="0" algn="l" rtl="0">
              <a:buNone/>
            </a:pPr>
            <a:r>
              <a:rPr lang="en-US" sz="2100" b="1" dirty="0">
                <a:cs typeface="+mj-cs"/>
              </a:rPr>
              <a:t>285.</a:t>
            </a:r>
            <a:r>
              <a:rPr lang="en-US" sz="2100" dirty="0">
                <a:cs typeface="+mj-cs"/>
              </a:rPr>
              <a:t> CONVICTION : INCARCERATION</a:t>
            </a:r>
          </a:p>
          <a:p>
            <a:pPr marL="0" indent="0" algn="l" rtl="0">
              <a:buNone/>
            </a:pPr>
            <a:r>
              <a:rPr lang="en-US" sz="2100" b="1" dirty="0">
                <a:cs typeface="+mj-cs"/>
              </a:rPr>
              <a:t>a. reduction : diminution</a:t>
            </a:r>
            <a:r>
              <a:rPr lang="ar-EG" sz="2100" b="1" dirty="0">
                <a:cs typeface="+mj-cs"/>
              </a:rPr>
              <a:t>  </a:t>
            </a:r>
            <a:r>
              <a:rPr lang="en-US" sz="2100" dirty="0">
                <a:cs typeface="+mj-cs"/>
              </a:rPr>
              <a:t>b. induction : amelioration</a:t>
            </a:r>
            <a:r>
              <a:rPr lang="ar-EG" sz="2100" dirty="0">
                <a:cs typeface="+mj-cs"/>
              </a:rPr>
              <a:t>   </a:t>
            </a:r>
            <a:r>
              <a:rPr lang="en-US" sz="2100" dirty="0">
                <a:cs typeface="+mj-cs"/>
              </a:rPr>
              <a:t>c. radicalization : estimation</a:t>
            </a:r>
            <a:r>
              <a:rPr lang="ar-EG" sz="2100" dirty="0">
                <a:cs typeface="+mj-cs"/>
              </a:rPr>
              <a:t>             </a:t>
            </a:r>
            <a:r>
              <a:rPr lang="en-US" sz="2100" dirty="0">
                <a:cs typeface="+mj-cs"/>
              </a:rPr>
              <a:t>d. marginalization : intimidation</a:t>
            </a:r>
            <a:r>
              <a:rPr lang="ar-EG" sz="2100" dirty="0">
                <a:cs typeface="+mj-cs"/>
              </a:rPr>
              <a:t>    </a:t>
            </a:r>
            <a:r>
              <a:rPr lang="en-US" sz="2100" dirty="0">
                <a:cs typeface="+mj-cs"/>
              </a:rPr>
              <a:t>e. proliferation : alliteration</a:t>
            </a:r>
          </a:p>
          <a:p>
            <a:pPr marL="0" indent="0" algn="l" rtl="0">
              <a:buNone/>
            </a:pPr>
            <a:r>
              <a:rPr lang="en-US" sz="2100" b="1" dirty="0">
                <a:cs typeface="+mj-cs"/>
              </a:rPr>
              <a:t>286. </a:t>
            </a:r>
            <a:r>
              <a:rPr lang="en-US" sz="2100" dirty="0">
                <a:cs typeface="+mj-cs"/>
              </a:rPr>
              <a:t>DELTOID : MUSCLE</a:t>
            </a:r>
          </a:p>
          <a:p>
            <a:pPr algn="l" rtl="0">
              <a:buAutoNum type="alphaLcPeriod"/>
            </a:pPr>
            <a:r>
              <a:rPr lang="en-US" sz="2100" b="1" dirty="0">
                <a:cs typeface="+mj-cs"/>
              </a:rPr>
              <a:t>radius : bone</a:t>
            </a:r>
            <a:r>
              <a:rPr lang="ar-EG" sz="2100" b="1" dirty="0">
                <a:cs typeface="+mj-cs"/>
              </a:rPr>
              <a:t>   </a:t>
            </a:r>
            <a:r>
              <a:rPr lang="en-US" sz="2100" dirty="0">
                <a:cs typeface="+mj-cs"/>
              </a:rPr>
              <a:t>b. brain : nerve</a:t>
            </a:r>
            <a:r>
              <a:rPr lang="ar-EG" sz="2100" dirty="0">
                <a:cs typeface="+mj-cs"/>
              </a:rPr>
              <a:t>  </a:t>
            </a:r>
            <a:r>
              <a:rPr lang="en-US" sz="2100" dirty="0">
                <a:cs typeface="+mj-cs"/>
              </a:rPr>
              <a:t>c. tissue : organ</a:t>
            </a:r>
            <a:r>
              <a:rPr lang="ar-EG" sz="2100" dirty="0">
                <a:cs typeface="+mj-cs"/>
              </a:rPr>
              <a:t>  </a:t>
            </a:r>
            <a:r>
              <a:rPr lang="en-US" sz="2100" dirty="0">
                <a:cs typeface="+mj-cs"/>
              </a:rPr>
              <a:t>d. blood : vein</a:t>
            </a:r>
            <a:r>
              <a:rPr lang="ar-EG" sz="2100" dirty="0">
                <a:cs typeface="+mj-cs"/>
              </a:rPr>
              <a:t>    </a:t>
            </a:r>
            <a:r>
              <a:rPr lang="en-US" sz="2100" dirty="0">
                <a:cs typeface="+mj-cs"/>
              </a:rPr>
              <a:t>e. scalpel : incision</a:t>
            </a:r>
            <a:endParaRPr lang="ar-EG" sz="2100" dirty="0">
              <a:cs typeface="+mj-cs"/>
            </a:endParaRPr>
          </a:p>
          <a:p>
            <a:pPr marL="0" lvl="0" indent="0" algn="l" rtl="0">
              <a:buNone/>
            </a:pPr>
            <a:r>
              <a:rPr lang="en-US" sz="2100" b="1" dirty="0">
                <a:solidFill>
                  <a:prstClr val="black"/>
                </a:solidFill>
                <a:cs typeface="+mj-cs"/>
              </a:rPr>
              <a:t>287. </a:t>
            </a:r>
            <a:r>
              <a:rPr lang="en-US" sz="2100" dirty="0">
                <a:solidFill>
                  <a:prstClr val="black"/>
                </a:solidFill>
                <a:cs typeface="+mj-cs"/>
              </a:rPr>
              <a:t>UMBRAGE : OFFENSE</a:t>
            </a:r>
          </a:p>
          <a:p>
            <a:pPr marL="0" indent="0" algn="l" rtl="0">
              <a:buNone/>
            </a:pPr>
            <a:r>
              <a:rPr lang="en-US" sz="2100" dirty="0">
                <a:solidFill>
                  <a:prstClr val="black"/>
                </a:solidFill>
                <a:cs typeface="+mj-cs"/>
              </a:rPr>
              <a:t>a. confusion : penance</a:t>
            </a:r>
            <a:r>
              <a:rPr lang="ar-EG" sz="2100" dirty="0">
                <a:solidFill>
                  <a:prstClr val="black"/>
                </a:solidFill>
                <a:cs typeface="+mj-cs"/>
              </a:rPr>
              <a:t> </a:t>
            </a:r>
            <a:r>
              <a:rPr lang="en-US" sz="2100" dirty="0">
                <a:solidFill>
                  <a:prstClr val="black"/>
                </a:solidFill>
                <a:cs typeface="+mj-cs"/>
              </a:rPr>
              <a:t>b. infinity : meaning</a:t>
            </a:r>
            <a:r>
              <a:rPr lang="ar-EG" sz="2100" dirty="0">
                <a:solidFill>
                  <a:prstClr val="black"/>
                </a:solidFill>
                <a:cs typeface="+mj-cs"/>
              </a:rPr>
              <a:t> </a:t>
            </a:r>
            <a:r>
              <a:rPr lang="en-US" sz="2100" dirty="0">
                <a:solidFill>
                  <a:prstClr val="black"/>
                </a:solidFill>
                <a:cs typeface="+mj-cs"/>
              </a:rPr>
              <a:t>c. decorum : decoration</a:t>
            </a:r>
            <a:r>
              <a:rPr lang="ar-EG" sz="2100" dirty="0">
                <a:solidFill>
                  <a:prstClr val="black"/>
                </a:solidFill>
                <a:cs typeface="+mj-cs"/>
              </a:rPr>
              <a:t> </a:t>
            </a:r>
            <a:r>
              <a:rPr lang="en-US" sz="2100" b="1" dirty="0">
                <a:solidFill>
                  <a:prstClr val="black"/>
                </a:solidFill>
                <a:cs typeface="+mj-cs"/>
              </a:rPr>
              <a:t>d. elation : jubilance</a:t>
            </a:r>
            <a:r>
              <a:rPr lang="ar-EG" sz="2100" b="1" dirty="0">
                <a:solidFill>
                  <a:prstClr val="black"/>
                </a:solidFill>
                <a:cs typeface="+mj-cs"/>
              </a:rPr>
              <a:t>  </a:t>
            </a:r>
            <a:r>
              <a:rPr lang="en-US" sz="2100" dirty="0">
                <a:solidFill>
                  <a:prstClr val="black"/>
                </a:solidFill>
                <a:cs typeface="+mj-cs"/>
              </a:rPr>
              <a:t>e. outrage : consideration</a:t>
            </a:r>
          </a:p>
          <a:p>
            <a:pPr marL="0" lvl="0" indent="0" algn="l" rtl="0">
              <a:buNone/>
            </a:pPr>
            <a:r>
              <a:rPr lang="en-US" sz="2100" b="1" dirty="0">
                <a:solidFill>
                  <a:prstClr val="black"/>
                </a:solidFill>
                <a:cs typeface="+mj-cs"/>
              </a:rPr>
              <a:t>288</a:t>
            </a:r>
            <a:r>
              <a:rPr lang="en-US" sz="2100" dirty="0">
                <a:solidFill>
                  <a:prstClr val="black"/>
                </a:solidFill>
                <a:cs typeface="+mj-cs"/>
              </a:rPr>
              <a:t>. PROFESSOR : ERUDITE</a:t>
            </a:r>
          </a:p>
          <a:p>
            <a:pPr marL="0" indent="0" algn="l" rtl="0">
              <a:buNone/>
            </a:pPr>
            <a:r>
              <a:rPr lang="en-US" sz="2100" dirty="0">
                <a:solidFill>
                  <a:prstClr val="black"/>
                </a:solidFill>
                <a:cs typeface="+mj-cs"/>
              </a:rPr>
              <a:t>a. aviator : licensed</a:t>
            </a:r>
            <a:r>
              <a:rPr lang="ar-EG" sz="2100" dirty="0">
                <a:solidFill>
                  <a:prstClr val="black"/>
                </a:solidFill>
                <a:cs typeface="+mj-cs"/>
              </a:rPr>
              <a:t> </a:t>
            </a:r>
            <a:r>
              <a:rPr lang="en-US" sz="2100" b="1" dirty="0">
                <a:solidFill>
                  <a:prstClr val="black"/>
                </a:solidFill>
                <a:cs typeface="+mj-cs"/>
              </a:rPr>
              <a:t>b. inventor : imaginative</a:t>
            </a:r>
            <a:r>
              <a:rPr lang="ar-EG" sz="2100" b="1" dirty="0">
                <a:solidFill>
                  <a:prstClr val="black"/>
                </a:solidFill>
                <a:cs typeface="+mj-cs"/>
              </a:rPr>
              <a:t> </a:t>
            </a:r>
            <a:r>
              <a:rPr lang="en-US" sz="2100" dirty="0">
                <a:solidFill>
                  <a:prstClr val="black"/>
                </a:solidFill>
                <a:cs typeface="+mj-cs"/>
              </a:rPr>
              <a:t>c. procrastinator : conscientious</a:t>
            </a:r>
          </a:p>
          <a:p>
            <a:pPr marL="0" indent="0" algn="l" rtl="0">
              <a:buNone/>
            </a:pPr>
            <a:r>
              <a:rPr lang="en-US" sz="2100" dirty="0">
                <a:solidFill>
                  <a:prstClr val="black"/>
                </a:solidFill>
                <a:cs typeface="+mj-cs"/>
              </a:rPr>
              <a:t>d. overseer : wealthy</a:t>
            </a:r>
            <a:r>
              <a:rPr lang="ar-EG" sz="2100" dirty="0">
                <a:solidFill>
                  <a:prstClr val="black"/>
                </a:solidFill>
                <a:cs typeface="+mj-cs"/>
              </a:rPr>
              <a:t> </a:t>
            </a:r>
            <a:r>
              <a:rPr lang="en-US" sz="2100" dirty="0">
                <a:solidFill>
                  <a:prstClr val="black"/>
                </a:solidFill>
                <a:cs typeface="+mj-cs"/>
              </a:rPr>
              <a:t>e. moderator : vicious</a:t>
            </a:r>
          </a:p>
          <a:p>
            <a:pPr marL="0" lvl="0" indent="0" algn="l" rtl="0">
              <a:buNone/>
            </a:pPr>
            <a:r>
              <a:rPr lang="en-US" sz="2100" b="1" dirty="0">
                <a:solidFill>
                  <a:prstClr val="black"/>
                </a:solidFill>
                <a:cs typeface="+mj-cs"/>
              </a:rPr>
              <a:t>289. </a:t>
            </a:r>
            <a:r>
              <a:rPr lang="en-US" sz="2100" dirty="0">
                <a:solidFill>
                  <a:prstClr val="black"/>
                </a:solidFill>
                <a:cs typeface="+mj-cs"/>
              </a:rPr>
              <a:t>DEPENDABLE : CAPRICIOUS</a:t>
            </a:r>
          </a:p>
          <a:p>
            <a:pPr marL="457200" indent="-457200" algn="l" rtl="0">
              <a:buAutoNum type="alphaLcPeriod"/>
            </a:pPr>
            <a:r>
              <a:rPr lang="en-US" sz="2100" dirty="0">
                <a:solidFill>
                  <a:prstClr val="black"/>
                </a:solidFill>
                <a:cs typeface="+mj-cs"/>
              </a:rPr>
              <a:t>fallible : cantankerous</a:t>
            </a:r>
            <a:r>
              <a:rPr lang="ar-EG" sz="2100" dirty="0">
                <a:solidFill>
                  <a:prstClr val="black"/>
                </a:solidFill>
                <a:cs typeface="+mj-cs"/>
              </a:rPr>
              <a:t>   </a:t>
            </a:r>
            <a:r>
              <a:rPr lang="en-US" sz="2100" dirty="0">
                <a:solidFill>
                  <a:prstClr val="black"/>
                </a:solidFill>
                <a:cs typeface="+mj-cs"/>
              </a:rPr>
              <a:t>b. erasable : obtuse</a:t>
            </a:r>
            <a:r>
              <a:rPr lang="ar-EG" sz="2100" dirty="0">
                <a:solidFill>
                  <a:prstClr val="black"/>
                </a:solidFill>
                <a:cs typeface="+mj-cs"/>
              </a:rPr>
              <a:t>   </a:t>
            </a:r>
            <a:r>
              <a:rPr lang="en-US" sz="2100" dirty="0">
                <a:solidFill>
                  <a:prstClr val="black"/>
                </a:solidFill>
                <a:cs typeface="+mj-cs"/>
              </a:rPr>
              <a:t>c. malleable : limpid</a:t>
            </a:r>
            <a:r>
              <a:rPr lang="ar-EG" sz="2100" dirty="0">
                <a:solidFill>
                  <a:prstClr val="black"/>
                </a:solidFill>
                <a:cs typeface="+mj-cs"/>
              </a:rPr>
              <a:t>  </a:t>
            </a:r>
            <a:r>
              <a:rPr lang="en-US" sz="2100" b="1" dirty="0">
                <a:solidFill>
                  <a:prstClr val="black"/>
                </a:solidFill>
                <a:cs typeface="+mj-cs"/>
              </a:rPr>
              <a:t>d. capable : inept</a:t>
            </a:r>
            <a:r>
              <a:rPr lang="ar-EG" sz="2100" b="1" dirty="0">
                <a:solidFill>
                  <a:prstClr val="black"/>
                </a:solidFill>
                <a:cs typeface="+mj-cs"/>
              </a:rPr>
              <a:t>   </a:t>
            </a:r>
            <a:r>
              <a:rPr lang="en-US" sz="2100" dirty="0">
                <a:solidFill>
                  <a:prstClr val="black"/>
                </a:solidFill>
                <a:cs typeface="+mj-cs"/>
              </a:rPr>
              <a:t>e. incorrigible : guilty</a:t>
            </a:r>
            <a:endParaRPr lang="ar-EG" sz="2100" dirty="0">
              <a:solidFill>
                <a:prstClr val="black"/>
              </a:solidFill>
              <a:cs typeface="+mj-cs"/>
            </a:endParaRPr>
          </a:p>
          <a:p>
            <a:pPr marL="0" lvl="0" indent="0" algn="l" rtl="0">
              <a:buNone/>
            </a:pPr>
            <a:r>
              <a:rPr lang="en-US" sz="2200" b="1" dirty="0">
                <a:solidFill>
                  <a:prstClr val="black"/>
                </a:solidFill>
              </a:rPr>
              <a:t>290</a:t>
            </a:r>
            <a:r>
              <a:rPr lang="en-US" sz="2200" dirty="0">
                <a:solidFill>
                  <a:prstClr val="black"/>
                </a:solidFill>
              </a:rPr>
              <a:t>. FROND : PALM</a:t>
            </a:r>
          </a:p>
          <a:p>
            <a:pPr marL="0" indent="0" algn="l" rtl="0">
              <a:buNone/>
            </a:pPr>
            <a:r>
              <a:rPr lang="en-US" sz="2200" b="1" dirty="0">
                <a:solidFill>
                  <a:prstClr val="black"/>
                </a:solidFill>
              </a:rPr>
              <a:t>a</a:t>
            </a:r>
            <a:r>
              <a:rPr lang="en-US" sz="2200" dirty="0">
                <a:solidFill>
                  <a:prstClr val="black"/>
                </a:solidFill>
              </a:rPr>
              <a:t>. quill : porcupine</a:t>
            </a:r>
            <a:r>
              <a:rPr lang="ar-EG" sz="2200" dirty="0">
                <a:solidFill>
                  <a:prstClr val="black"/>
                </a:solidFill>
              </a:rPr>
              <a:t> </a:t>
            </a:r>
            <a:r>
              <a:rPr lang="en-US" sz="2200" dirty="0">
                <a:solidFill>
                  <a:prstClr val="black"/>
                </a:solidFill>
              </a:rPr>
              <a:t>b. blade : evergreen</a:t>
            </a:r>
            <a:r>
              <a:rPr lang="ar-EG" sz="2200" dirty="0">
                <a:solidFill>
                  <a:prstClr val="black"/>
                </a:solidFill>
              </a:rPr>
              <a:t> </a:t>
            </a:r>
            <a:r>
              <a:rPr lang="en-US" sz="2200" dirty="0">
                <a:solidFill>
                  <a:prstClr val="black"/>
                </a:solidFill>
              </a:rPr>
              <a:t>c. scale : wallaby</a:t>
            </a:r>
            <a:r>
              <a:rPr lang="ar-EG" sz="2200" dirty="0">
                <a:solidFill>
                  <a:prstClr val="black"/>
                </a:solidFill>
              </a:rPr>
              <a:t> </a:t>
            </a:r>
            <a:r>
              <a:rPr lang="en-US" sz="2200" dirty="0">
                <a:solidFill>
                  <a:prstClr val="black"/>
                </a:solidFill>
              </a:rPr>
              <a:t>d. tusk : alligator</a:t>
            </a:r>
          </a:p>
          <a:p>
            <a:pPr marL="0" lvl="0" indent="0" algn="l" rtl="0">
              <a:buNone/>
            </a:pPr>
            <a:r>
              <a:rPr lang="en-US" sz="2200" dirty="0">
                <a:solidFill>
                  <a:prstClr val="black"/>
                </a:solidFill>
              </a:rPr>
              <a:t>e. blade : fern</a:t>
            </a:r>
          </a:p>
          <a:p>
            <a:pPr marL="0" indent="0" algn="l" rtl="0">
              <a:buNone/>
            </a:pPr>
            <a:endParaRPr lang="ar-EG" sz="2100" dirty="0">
              <a:solidFill>
                <a:prstClr val="black"/>
              </a:solidFill>
              <a:cs typeface="+mj-cs"/>
            </a:endParaRPr>
          </a:p>
          <a:p>
            <a:pPr marL="0" indent="0" algn="l" rtl="0">
              <a:buNone/>
            </a:pPr>
            <a:endParaRPr lang="en-US" sz="2100" b="1" dirty="0">
              <a:solidFill>
                <a:prstClr val="black"/>
              </a:solidFill>
              <a:cs typeface="+mj-cs"/>
            </a:endParaRPr>
          </a:p>
          <a:p>
            <a:pPr marL="0" indent="0" algn="l" rtl="0">
              <a:buNone/>
            </a:pPr>
            <a:endParaRPr lang="ar-EG" sz="1800" dirty="0">
              <a:cs typeface="+mj-cs"/>
            </a:endParaRPr>
          </a:p>
          <a:p>
            <a:pPr marL="0" indent="0" algn="l" rtl="0">
              <a:buNone/>
            </a:pPr>
            <a:endParaRPr lang="en-US" sz="1800" dirty="0">
              <a:cs typeface="+mj-cs"/>
            </a:endParaRPr>
          </a:p>
          <a:p>
            <a:pPr marL="0" indent="0" algn="l" rtl="0">
              <a:buNone/>
            </a:pPr>
            <a:endParaRPr lang="en-US" sz="1800" dirty="0">
              <a:cs typeface="+mj-cs"/>
            </a:endParaRPr>
          </a:p>
          <a:p>
            <a:pPr marL="0" indent="0" algn="l" rtl="0">
              <a:buNone/>
            </a:pPr>
            <a:endParaRPr lang="en-US" sz="1800" dirty="0">
              <a:cs typeface="+mj-cs"/>
            </a:endParaRPr>
          </a:p>
          <a:p>
            <a:pPr marL="0" indent="0" algn="l" rtl="0">
              <a:buNone/>
            </a:pPr>
            <a:endParaRPr lang="en-US" sz="1800" b="1" dirty="0">
              <a:cs typeface="+mj-cs"/>
            </a:endParaRPr>
          </a:p>
          <a:p>
            <a:pPr marL="0" indent="0" algn="l" rtl="0">
              <a:buNone/>
            </a:pPr>
            <a:endParaRPr lang="en-US" sz="1800" dirty="0">
              <a:cs typeface="+mj-cs"/>
            </a:endParaRPr>
          </a:p>
          <a:p>
            <a:pPr marL="0" indent="0" algn="l" rtl="0">
              <a:buNone/>
            </a:pPr>
            <a:endParaRPr lang="en-US" sz="1800" dirty="0">
              <a:cs typeface="+mj-cs"/>
            </a:endParaRPr>
          </a:p>
          <a:p>
            <a:pPr marL="0" indent="0" algn="l" rtl="0">
              <a:buNone/>
            </a:pPr>
            <a:endParaRPr lang="en-US" sz="1800" dirty="0">
              <a:cs typeface="+mj-cs"/>
            </a:endParaRPr>
          </a:p>
          <a:p>
            <a:pPr marL="0" indent="0" algn="l" rtl="0">
              <a:buNone/>
            </a:pPr>
            <a:endParaRPr lang="en-US" sz="1800" b="1" dirty="0">
              <a:cs typeface="+mj-cs"/>
            </a:endParaRPr>
          </a:p>
        </p:txBody>
      </p:sp>
    </p:spTree>
    <p:extLst>
      <p:ext uri="{BB962C8B-B14F-4D97-AF65-F5344CB8AC3E}">
        <p14:creationId xmlns:p14="http://schemas.microsoft.com/office/powerpoint/2010/main" val="1013990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6632"/>
            <a:ext cx="8712968" cy="6624736"/>
          </a:xfrm>
          <a:solidFill>
            <a:schemeClr val="accent6">
              <a:lumMod val="20000"/>
              <a:lumOff val="80000"/>
            </a:schemeClr>
          </a:solidFill>
        </p:spPr>
        <p:txBody>
          <a:bodyPr>
            <a:normAutofit fontScale="77500" lnSpcReduction="20000"/>
          </a:bodyPr>
          <a:lstStyle/>
          <a:p>
            <a:pPr marL="0" lvl="0" indent="0" algn="ctr" rtl="0">
              <a:lnSpc>
                <a:spcPct val="90000"/>
              </a:lnSpc>
              <a:spcBef>
                <a:spcPts val="1000"/>
              </a:spcBef>
              <a:buNone/>
              <a:tabLst>
                <a:tab pos="1209675" algn="l"/>
              </a:tabLst>
            </a:pPr>
            <a:r>
              <a:rPr lang="ar-EG" sz="3500" b="1" dirty="0">
                <a:solidFill>
                  <a:srgbClr val="5B9BD5">
                    <a:lumMod val="50000"/>
                  </a:srgbClr>
                </a:solidFill>
              </a:rPr>
              <a:t>المحاضرة الثانية </a:t>
            </a:r>
          </a:p>
          <a:p>
            <a:pPr marL="0" lvl="0" indent="0" algn="l" rtl="0">
              <a:buNone/>
            </a:pPr>
            <a:r>
              <a:rPr lang="en-US" sz="3300" b="1" u="sng" dirty="0">
                <a:solidFill>
                  <a:prstClr val="black"/>
                </a:solidFill>
                <a:cs typeface="+mj-cs"/>
              </a:rPr>
              <a:t>Set 18:</a:t>
            </a:r>
            <a:r>
              <a:rPr lang="ar-EG" sz="3300" b="1" dirty="0">
                <a:solidFill>
                  <a:srgbClr val="C00000"/>
                </a:solidFill>
                <a:cs typeface="+mj-cs"/>
              </a:rPr>
              <a:t> الكتاب من ص 39-36 </a:t>
            </a:r>
            <a:endParaRPr lang="en-US" sz="3300" dirty="0">
              <a:solidFill>
                <a:prstClr val="black"/>
              </a:solidFill>
              <a:cs typeface="+mj-cs"/>
            </a:endParaRPr>
          </a:p>
          <a:p>
            <a:pPr marL="0" lvl="0" indent="0" algn="l" rtl="0">
              <a:buNone/>
            </a:pPr>
            <a:r>
              <a:rPr lang="en-US" dirty="0">
                <a:solidFill>
                  <a:prstClr val="black"/>
                </a:solidFill>
                <a:cs typeface="+mj-cs"/>
              </a:rPr>
              <a:t>Now try some reasoning questions that ask you to</a:t>
            </a:r>
            <a:r>
              <a:rPr lang="ar-EG" dirty="0">
                <a:solidFill>
                  <a:prstClr val="black"/>
                </a:solidFill>
                <a:cs typeface="+mj-cs"/>
              </a:rPr>
              <a:t> </a:t>
            </a:r>
            <a:r>
              <a:rPr lang="en-US" dirty="0">
                <a:solidFill>
                  <a:prstClr val="black"/>
                </a:solidFill>
                <a:cs typeface="+mj-cs"/>
              </a:rPr>
              <a:t>translate</a:t>
            </a:r>
          </a:p>
          <a:p>
            <a:pPr marL="0" lvl="0" indent="0" algn="l" rtl="0">
              <a:buNone/>
            </a:pPr>
            <a:r>
              <a:rPr lang="en-US" dirty="0">
                <a:solidFill>
                  <a:prstClr val="black"/>
                </a:solidFill>
                <a:cs typeface="+mj-cs"/>
              </a:rPr>
              <a:t>English words into an artificial language. First, you will be given a list of three “nonsense” words and their English word meanings. The question(s) that follow will ask you to reverse the process and translate an English word into the artificial language.</a:t>
            </a:r>
            <a:endParaRPr lang="ar-EG" dirty="0">
              <a:solidFill>
                <a:prstClr val="black"/>
              </a:solidFill>
              <a:cs typeface="+mj-cs"/>
            </a:endParaRPr>
          </a:p>
          <a:p>
            <a:pPr marL="0" indent="0" algn="l" rtl="0">
              <a:buNone/>
            </a:pPr>
            <a:r>
              <a:rPr lang="en-US" b="1" dirty="0">
                <a:solidFill>
                  <a:srgbClr val="C00000"/>
                </a:solidFill>
                <a:cs typeface="+mj-cs"/>
              </a:rPr>
              <a:t>**For more exercises on this set, please open your book page 36-39.</a:t>
            </a:r>
          </a:p>
          <a:p>
            <a:pPr marL="0" indent="0" algn="l" rtl="0">
              <a:buNone/>
            </a:pPr>
            <a:r>
              <a:rPr lang="en-US" dirty="0">
                <a:cs typeface="+mj-cs"/>
              </a:rPr>
              <a:t>**The bold choice is the correct one.</a:t>
            </a:r>
            <a:endParaRPr lang="ar-EG" dirty="0">
              <a:cs typeface="+mj-cs"/>
            </a:endParaRPr>
          </a:p>
          <a:p>
            <a:pPr marL="0" lvl="0" indent="0" algn="l" rtl="0">
              <a:buNone/>
            </a:pPr>
            <a:r>
              <a:rPr lang="en-US" sz="2800" dirty="0">
                <a:solidFill>
                  <a:prstClr val="black"/>
                </a:solidFill>
                <a:cs typeface="+mj-cs"/>
              </a:rPr>
              <a:t>Your best approach to this type of question is to</a:t>
            </a:r>
            <a:r>
              <a:rPr lang="ar-EG" sz="2800" dirty="0">
                <a:solidFill>
                  <a:prstClr val="black"/>
                </a:solidFill>
                <a:cs typeface="+mj-cs"/>
              </a:rPr>
              <a:t> </a:t>
            </a:r>
            <a:r>
              <a:rPr lang="en-US" sz="2800" dirty="0">
                <a:solidFill>
                  <a:prstClr val="black"/>
                </a:solidFill>
                <a:cs typeface="+mj-cs"/>
              </a:rPr>
              <a:t>look for elements (parts) of the “</a:t>
            </a:r>
            <a:r>
              <a:rPr lang="en-US" sz="2800" dirty="0" err="1">
                <a:solidFill>
                  <a:prstClr val="black"/>
                </a:solidFill>
                <a:cs typeface="+mj-cs"/>
              </a:rPr>
              <a:t>nonsense”words</a:t>
            </a:r>
            <a:r>
              <a:rPr lang="en-US" sz="2800" dirty="0">
                <a:solidFill>
                  <a:prstClr val="black"/>
                </a:solidFill>
                <a:cs typeface="+mj-cs"/>
              </a:rPr>
              <a:t> that</a:t>
            </a:r>
            <a:r>
              <a:rPr lang="ar-EG" sz="2800" dirty="0">
                <a:solidFill>
                  <a:prstClr val="black"/>
                </a:solidFill>
                <a:cs typeface="+mj-cs"/>
              </a:rPr>
              <a:t>   </a:t>
            </a:r>
            <a:r>
              <a:rPr lang="en-US" sz="2800" dirty="0">
                <a:solidFill>
                  <a:prstClr val="black"/>
                </a:solidFill>
                <a:cs typeface="+mj-cs"/>
              </a:rPr>
              <a:t>repeat. This is the best way to </a:t>
            </a:r>
          </a:p>
          <a:p>
            <a:pPr marL="0" lvl="0" indent="0" algn="l" rtl="0">
              <a:buNone/>
            </a:pPr>
            <a:r>
              <a:rPr lang="en-US" sz="2800" dirty="0">
                <a:solidFill>
                  <a:prstClr val="black"/>
                </a:solidFill>
                <a:cs typeface="+mj-cs"/>
              </a:rPr>
              <a:t>translate from the imaginary</a:t>
            </a:r>
            <a:r>
              <a:rPr lang="ar-EG" sz="2800" dirty="0">
                <a:solidFill>
                  <a:prstClr val="black"/>
                </a:solidFill>
                <a:cs typeface="+mj-cs"/>
              </a:rPr>
              <a:t> </a:t>
            </a:r>
            <a:r>
              <a:rPr lang="en-US" sz="2800" dirty="0">
                <a:solidFill>
                  <a:prstClr val="black"/>
                </a:solidFill>
                <a:cs typeface="+mj-cs"/>
              </a:rPr>
              <a:t>language to English. For example, </a:t>
            </a:r>
          </a:p>
          <a:p>
            <a:pPr marL="0" lvl="0" indent="0" algn="l" rtl="0">
              <a:buNone/>
            </a:pPr>
            <a:r>
              <a:rPr lang="en-US" sz="2800" dirty="0">
                <a:solidFill>
                  <a:prstClr val="black"/>
                </a:solidFill>
                <a:cs typeface="+mj-cs"/>
              </a:rPr>
              <a:t>if you know</a:t>
            </a:r>
            <a:r>
              <a:rPr lang="ar-EG" sz="2800" dirty="0">
                <a:solidFill>
                  <a:prstClr val="black"/>
                </a:solidFill>
                <a:cs typeface="+mj-cs"/>
              </a:rPr>
              <a:t> </a:t>
            </a:r>
            <a:r>
              <a:rPr lang="en-US" sz="2800" dirty="0">
                <a:solidFill>
                  <a:prstClr val="black"/>
                </a:solidFill>
                <a:cs typeface="+mj-cs"/>
              </a:rPr>
              <a:t>that </a:t>
            </a:r>
            <a:r>
              <a:rPr lang="en-US" sz="2800" i="1" dirty="0" err="1">
                <a:solidFill>
                  <a:prstClr val="black"/>
                </a:solidFill>
                <a:cs typeface="+mj-cs"/>
              </a:rPr>
              <a:t>linsmerk</a:t>
            </a:r>
            <a:r>
              <a:rPr lang="en-US" sz="2800" dirty="0">
                <a:solidFill>
                  <a:prstClr val="black"/>
                </a:solidFill>
                <a:cs typeface="+mj-cs"/>
              </a:rPr>
              <a:t> means oak tree and </a:t>
            </a:r>
            <a:r>
              <a:rPr lang="en-US" sz="2800" i="1" dirty="0" err="1">
                <a:solidFill>
                  <a:prstClr val="black"/>
                </a:solidFill>
                <a:cs typeface="+mj-cs"/>
              </a:rPr>
              <a:t>linsdennel</a:t>
            </a:r>
            <a:r>
              <a:rPr lang="en-US" sz="2800" dirty="0">
                <a:solidFill>
                  <a:prstClr val="black"/>
                </a:solidFill>
                <a:cs typeface="+mj-cs"/>
              </a:rPr>
              <a:t> means oak</a:t>
            </a:r>
            <a:r>
              <a:rPr lang="ar-EG" sz="2800" dirty="0">
                <a:solidFill>
                  <a:prstClr val="black"/>
                </a:solidFill>
                <a:cs typeface="+mj-cs"/>
              </a:rPr>
              <a:t> </a:t>
            </a:r>
            <a:r>
              <a:rPr lang="en-US" sz="2800" dirty="0">
                <a:solidFill>
                  <a:prstClr val="black"/>
                </a:solidFill>
                <a:cs typeface="+mj-cs"/>
              </a:rPr>
              <a:t>table, then you know that </a:t>
            </a:r>
            <a:r>
              <a:rPr lang="en-US" sz="2800" i="1" dirty="0" err="1">
                <a:solidFill>
                  <a:prstClr val="black"/>
                </a:solidFill>
                <a:cs typeface="+mj-cs"/>
              </a:rPr>
              <a:t>lins</a:t>
            </a:r>
            <a:r>
              <a:rPr lang="en-US" sz="2800" dirty="0">
                <a:solidFill>
                  <a:prstClr val="black"/>
                </a:solidFill>
                <a:cs typeface="+mj-cs"/>
              </a:rPr>
              <a:t> means oak. And, if </a:t>
            </a:r>
            <a:r>
              <a:rPr lang="en-US" sz="2800" i="1" dirty="0" err="1">
                <a:solidFill>
                  <a:prstClr val="black"/>
                </a:solidFill>
                <a:cs typeface="+mj-cs"/>
              </a:rPr>
              <a:t>lins</a:t>
            </a:r>
            <a:r>
              <a:rPr lang="en-US" sz="2800" dirty="0" err="1">
                <a:solidFill>
                  <a:prstClr val="black"/>
                </a:solidFill>
                <a:cs typeface="+mj-cs"/>
              </a:rPr>
              <a:t>means</a:t>
            </a:r>
            <a:r>
              <a:rPr lang="en-US" sz="2800" dirty="0">
                <a:solidFill>
                  <a:prstClr val="black"/>
                </a:solidFill>
                <a:cs typeface="+mj-cs"/>
              </a:rPr>
              <a:t> oak, </a:t>
            </a:r>
            <a:r>
              <a:rPr lang="en-US" sz="2800" i="1" dirty="0">
                <a:solidFill>
                  <a:prstClr val="black"/>
                </a:solidFill>
                <a:cs typeface="+mj-cs"/>
              </a:rPr>
              <a:t>merk</a:t>
            </a:r>
            <a:r>
              <a:rPr lang="en-US" sz="2800" dirty="0">
                <a:solidFill>
                  <a:prstClr val="black"/>
                </a:solidFill>
                <a:cs typeface="+mj-cs"/>
              </a:rPr>
              <a:t> must mean tree, and </a:t>
            </a:r>
            <a:r>
              <a:rPr lang="en-US" sz="2800" i="1" dirty="0" err="1">
                <a:solidFill>
                  <a:prstClr val="black"/>
                </a:solidFill>
                <a:cs typeface="+mj-cs"/>
              </a:rPr>
              <a:t>dennel</a:t>
            </a:r>
            <a:r>
              <a:rPr lang="en-US" sz="2800" dirty="0">
                <a:solidFill>
                  <a:prstClr val="black"/>
                </a:solidFill>
                <a:cs typeface="+mj-cs"/>
              </a:rPr>
              <a:t> must</a:t>
            </a:r>
            <a:r>
              <a:rPr lang="ar-EG" sz="2800" dirty="0">
                <a:solidFill>
                  <a:prstClr val="black"/>
                </a:solidFill>
                <a:cs typeface="+mj-cs"/>
              </a:rPr>
              <a:t> </a:t>
            </a:r>
            <a:r>
              <a:rPr lang="en-US" sz="2800" dirty="0">
                <a:solidFill>
                  <a:prstClr val="black"/>
                </a:solidFill>
                <a:cs typeface="+mj-cs"/>
              </a:rPr>
              <a:t>mean table.</a:t>
            </a:r>
            <a:r>
              <a:rPr lang="en-US" sz="2800" dirty="0">
                <a:cs typeface="+mj-cs"/>
              </a:rPr>
              <a:t> </a:t>
            </a:r>
            <a:r>
              <a:rPr lang="en-US" sz="2800" dirty="0">
                <a:solidFill>
                  <a:prstClr val="black"/>
                </a:solidFill>
              </a:rPr>
              <a:t>When you discover what a word element</a:t>
            </a:r>
            <a:r>
              <a:rPr lang="ar-EG" sz="2800" dirty="0">
                <a:solidFill>
                  <a:prstClr val="black"/>
                </a:solidFill>
              </a:rPr>
              <a:t> </a:t>
            </a:r>
            <a:r>
              <a:rPr lang="en-US" sz="2800" dirty="0">
                <a:solidFill>
                  <a:prstClr val="black"/>
                </a:solidFill>
              </a:rPr>
              <a:t>means in English, write it down. Then, look for the</a:t>
            </a:r>
            <a:r>
              <a:rPr lang="ar-EG" sz="2800" dirty="0">
                <a:solidFill>
                  <a:prstClr val="black"/>
                </a:solidFill>
              </a:rPr>
              <a:t> </a:t>
            </a:r>
            <a:r>
              <a:rPr lang="en-US" sz="2800" dirty="0">
                <a:solidFill>
                  <a:prstClr val="black"/>
                </a:solidFill>
              </a:rPr>
              <a:t>word elements that appear both on the list and in the</a:t>
            </a:r>
            <a:r>
              <a:rPr lang="ar-EG" sz="2800" dirty="0">
                <a:solidFill>
                  <a:prstClr val="black"/>
                </a:solidFill>
              </a:rPr>
              <a:t> </a:t>
            </a:r>
            <a:r>
              <a:rPr lang="en-US" sz="2800" dirty="0">
                <a:solidFill>
                  <a:prstClr val="black"/>
                </a:solidFill>
              </a:rPr>
              <a:t>answer choices.</a:t>
            </a:r>
            <a:endParaRPr lang="ar-EG" sz="2800" dirty="0">
              <a:solidFill>
                <a:prstClr val="black"/>
              </a:solidFill>
            </a:endParaRPr>
          </a:p>
          <a:p>
            <a:pPr marL="0" lvl="0" indent="0" algn="l" rtl="0">
              <a:buNone/>
            </a:pPr>
            <a:endParaRPr lang="ar-EG" sz="2800" dirty="0">
              <a:cs typeface="+mj-cs"/>
            </a:endParaRPr>
          </a:p>
          <a:p>
            <a:pPr marL="0" lvl="0" indent="0" algn="l" rtl="0">
              <a:buNone/>
            </a:pPr>
            <a:endParaRPr lang="en-US" sz="2800" i="1" dirty="0">
              <a:solidFill>
                <a:prstClr val="black"/>
              </a:solidFill>
            </a:endParaRPr>
          </a:p>
        </p:txBody>
      </p:sp>
    </p:spTree>
    <p:extLst>
      <p:ext uri="{BB962C8B-B14F-4D97-AF65-F5344CB8AC3E}">
        <p14:creationId xmlns:p14="http://schemas.microsoft.com/office/powerpoint/2010/main" val="4070496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516" y="116632"/>
            <a:ext cx="8712968" cy="6624736"/>
          </a:xfrm>
          <a:solidFill>
            <a:schemeClr val="accent6">
              <a:lumMod val="20000"/>
              <a:lumOff val="80000"/>
            </a:schemeClr>
          </a:solidFill>
        </p:spPr>
        <p:txBody>
          <a:bodyPr>
            <a:normAutofit fontScale="47500" lnSpcReduction="20000"/>
          </a:bodyPr>
          <a:lstStyle/>
          <a:p>
            <a:pPr marL="0" indent="0" algn="l" rtl="0">
              <a:buNone/>
            </a:pPr>
            <a:r>
              <a:rPr lang="en-US" sz="3300" b="1" dirty="0">
                <a:cs typeface="+mj-cs"/>
              </a:rPr>
              <a:t>297</a:t>
            </a:r>
            <a:r>
              <a:rPr lang="en-US" sz="3300" dirty="0">
                <a:cs typeface="+mj-cs"/>
              </a:rPr>
              <a:t>. Here are some words translated from an</a:t>
            </a:r>
            <a:r>
              <a:rPr lang="ar-EG" sz="3300" dirty="0">
                <a:cs typeface="+mj-cs"/>
              </a:rPr>
              <a:t> </a:t>
            </a:r>
            <a:r>
              <a:rPr lang="en-US" sz="3300" dirty="0">
                <a:cs typeface="+mj-cs"/>
              </a:rPr>
              <a:t>artificial language.</a:t>
            </a:r>
          </a:p>
          <a:p>
            <a:pPr marL="0" indent="0" algn="l" rtl="0">
              <a:buNone/>
            </a:pPr>
            <a:r>
              <a:rPr lang="en-US" sz="3300" i="1" dirty="0" err="1">
                <a:cs typeface="+mj-cs"/>
              </a:rPr>
              <a:t>granamelke</a:t>
            </a:r>
            <a:r>
              <a:rPr lang="en-US" sz="3300" i="1" dirty="0">
                <a:cs typeface="+mj-cs"/>
              </a:rPr>
              <a:t> </a:t>
            </a:r>
            <a:r>
              <a:rPr lang="en-US" sz="3300" dirty="0">
                <a:cs typeface="+mj-cs"/>
              </a:rPr>
              <a:t>means big tree</a:t>
            </a:r>
          </a:p>
          <a:p>
            <a:pPr marL="0" indent="0" algn="l" rtl="0">
              <a:buNone/>
            </a:pPr>
            <a:r>
              <a:rPr lang="en-US" sz="3300" i="1" dirty="0" err="1">
                <a:cs typeface="+mj-cs"/>
              </a:rPr>
              <a:t>pinimelke</a:t>
            </a:r>
            <a:r>
              <a:rPr lang="en-US" sz="3300" dirty="0">
                <a:cs typeface="+mj-cs"/>
              </a:rPr>
              <a:t> means little tree</a:t>
            </a:r>
          </a:p>
          <a:p>
            <a:pPr marL="0" indent="0" algn="l" rtl="0">
              <a:buNone/>
            </a:pPr>
            <a:r>
              <a:rPr lang="en-US" sz="3300" i="1" dirty="0" err="1">
                <a:cs typeface="+mj-cs"/>
              </a:rPr>
              <a:t>melkehoon</a:t>
            </a:r>
            <a:r>
              <a:rPr lang="en-US" sz="3300" dirty="0">
                <a:cs typeface="+mj-cs"/>
              </a:rPr>
              <a:t> means tree house</a:t>
            </a:r>
          </a:p>
          <a:p>
            <a:pPr marL="0" indent="0" algn="l" rtl="0">
              <a:buNone/>
            </a:pPr>
            <a:r>
              <a:rPr lang="en-US" sz="3300" dirty="0">
                <a:cs typeface="+mj-cs"/>
              </a:rPr>
              <a:t>Which word could mean “big house”?</a:t>
            </a:r>
          </a:p>
          <a:p>
            <a:pPr marL="0" indent="0" algn="l" rtl="0">
              <a:buNone/>
            </a:pPr>
            <a:r>
              <a:rPr lang="en-US" sz="3300" b="1" dirty="0">
                <a:cs typeface="+mj-cs"/>
              </a:rPr>
              <a:t>a. </a:t>
            </a:r>
            <a:r>
              <a:rPr lang="en-US" sz="3300" b="1" dirty="0" err="1">
                <a:cs typeface="+mj-cs"/>
              </a:rPr>
              <a:t>Granahoon</a:t>
            </a:r>
            <a:r>
              <a:rPr lang="ar-EG" sz="3300" b="1" dirty="0">
                <a:cs typeface="+mj-cs"/>
              </a:rPr>
              <a:t>  </a:t>
            </a:r>
            <a:r>
              <a:rPr lang="en-US" sz="3300" dirty="0">
                <a:cs typeface="+mj-cs"/>
              </a:rPr>
              <a:t>b. </a:t>
            </a:r>
            <a:r>
              <a:rPr lang="en-US" sz="3300" dirty="0" err="1">
                <a:cs typeface="+mj-cs"/>
              </a:rPr>
              <a:t>Pinishur</a:t>
            </a:r>
            <a:r>
              <a:rPr lang="ar-EG" sz="3300" dirty="0">
                <a:cs typeface="+mj-cs"/>
              </a:rPr>
              <a:t>   </a:t>
            </a:r>
            <a:r>
              <a:rPr lang="en-US" sz="3300" dirty="0">
                <a:cs typeface="+mj-cs"/>
              </a:rPr>
              <a:t>c. </a:t>
            </a:r>
            <a:r>
              <a:rPr lang="en-US" sz="3300" dirty="0" err="1">
                <a:cs typeface="+mj-cs"/>
              </a:rPr>
              <a:t>Pinihoon</a:t>
            </a:r>
            <a:r>
              <a:rPr lang="ar-EG" sz="3300" dirty="0">
                <a:cs typeface="+mj-cs"/>
              </a:rPr>
              <a:t>   </a:t>
            </a:r>
            <a:r>
              <a:rPr lang="en-US" sz="3300" dirty="0">
                <a:cs typeface="+mj-cs"/>
              </a:rPr>
              <a:t>d. </a:t>
            </a:r>
            <a:r>
              <a:rPr lang="en-US" sz="3300" dirty="0" err="1">
                <a:cs typeface="+mj-cs"/>
              </a:rPr>
              <a:t>melkegrana</a:t>
            </a:r>
            <a:endParaRPr lang="en-US" sz="3300" dirty="0">
              <a:cs typeface="+mj-cs"/>
            </a:endParaRPr>
          </a:p>
          <a:p>
            <a:pPr marL="0" indent="0" algn="l" rtl="0">
              <a:buNone/>
            </a:pPr>
            <a:r>
              <a:rPr lang="en-US" sz="3300" b="1" dirty="0">
                <a:cs typeface="+mj-cs"/>
              </a:rPr>
              <a:t>298. </a:t>
            </a:r>
            <a:r>
              <a:rPr lang="en-US" sz="3300" dirty="0">
                <a:cs typeface="+mj-cs"/>
              </a:rPr>
              <a:t>Here are some words translated from an</a:t>
            </a:r>
            <a:r>
              <a:rPr lang="ar-EG" sz="3300" dirty="0">
                <a:cs typeface="+mj-cs"/>
              </a:rPr>
              <a:t> </a:t>
            </a:r>
            <a:r>
              <a:rPr lang="en-US" sz="3300" dirty="0">
                <a:cs typeface="+mj-cs"/>
              </a:rPr>
              <a:t>artificial language.</a:t>
            </a:r>
          </a:p>
          <a:p>
            <a:pPr marL="0" indent="0" algn="l" rtl="0">
              <a:buNone/>
            </a:pPr>
            <a:r>
              <a:rPr lang="en-US" sz="3300" i="1" dirty="0" err="1">
                <a:cs typeface="+mj-cs"/>
              </a:rPr>
              <a:t>lelibroon</a:t>
            </a:r>
            <a:r>
              <a:rPr lang="en-US" sz="3300" dirty="0">
                <a:cs typeface="+mj-cs"/>
              </a:rPr>
              <a:t> means yellow hat</a:t>
            </a:r>
          </a:p>
          <a:p>
            <a:pPr marL="0" indent="0" algn="l" rtl="0">
              <a:buNone/>
            </a:pPr>
            <a:r>
              <a:rPr lang="en-US" sz="3300" i="1" dirty="0" err="1">
                <a:cs typeface="+mj-cs"/>
              </a:rPr>
              <a:t>plekafroti</a:t>
            </a:r>
            <a:r>
              <a:rPr lang="en-US" sz="3300" dirty="0">
                <a:cs typeface="+mj-cs"/>
              </a:rPr>
              <a:t> means flower garden</a:t>
            </a:r>
          </a:p>
          <a:p>
            <a:pPr marL="0" indent="0" algn="l" rtl="0">
              <a:buNone/>
            </a:pPr>
            <a:r>
              <a:rPr lang="en-US" sz="3300" i="1" dirty="0" err="1">
                <a:cs typeface="+mj-cs"/>
              </a:rPr>
              <a:t>frotimix</a:t>
            </a:r>
            <a:r>
              <a:rPr lang="en-US" sz="3300" i="1" dirty="0">
                <a:cs typeface="+mj-cs"/>
              </a:rPr>
              <a:t> </a:t>
            </a:r>
            <a:r>
              <a:rPr lang="en-US" sz="3300" dirty="0">
                <a:cs typeface="+mj-cs"/>
              </a:rPr>
              <a:t>means garden salad</a:t>
            </a:r>
          </a:p>
          <a:p>
            <a:pPr marL="0" indent="0" algn="l" rtl="0">
              <a:buNone/>
            </a:pPr>
            <a:r>
              <a:rPr lang="en-US" sz="3300" dirty="0">
                <a:cs typeface="+mj-cs"/>
              </a:rPr>
              <a:t>Which word could mean “yellow flower”?</a:t>
            </a:r>
          </a:p>
          <a:p>
            <a:pPr marL="514350" indent="-514350" algn="l" rtl="0">
              <a:buAutoNum type="alphaLcPeriod"/>
            </a:pPr>
            <a:r>
              <a:rPr lang="en-US" sz="3300" dirty="0" err="1">
                <a:cs typeface="+mj-cs"/>
              </a:rPr>
              <a:t>lelifroti</a:t>
            </a:r>
            <a:r>
              <a:rPr lang="ar-EG" sz="3300" dirty="0">
                <a:cs typeface="+mj-cs"/>
              </a:rPr>
              <a:t>  </a:t>
            </a:r>
            <a:r>
              <a:rPr lang="en-US" sz="3300" b="1" dirty="0">
                <a:cs typeface="+mj-cs"/>
              </a:rPr>
              <a:t>b. </a:t>
            </a:r>
            <a:r>
              <a:rPr lang="en-US" sz="3300" b="1" dirty="0" err="1">
                <a:cs typeface="+mj-cs"/>
              </a:rPr>
              <a:t>Lelipleka</a:t>
            </a:r>
            <a:r>
              <a:rPr lang="ar-EG" sz="3300" b="1" dirty="0">
                <a:cs typeface="+mj-cs"/>
              </a:rPr>
              <a:t>  </a:t>
            </a:r>
            <a:r>
              <a:rPr lang="en-US" sz="3300" dirty="0">
                <a:cs typeface="+mj-cs"/>
              </a:rPr>
              <a:t>c. </a:t>
            </a:r>
            <a:r>
              <a:rPr lang="en-US" sz="3300" dirty="0" err="1">
                <a:cs typeface="+mj-cs"/>
              </a:rPr>
              <a:t>Plekabroon</a:t>
            </a:r>
            <a:r>
              <a:rPr lang="ar-EG" sz="3300" dirty="0">
                <a:cs typeface="+mj-cs"/>
              </a:rPr>
              <a:t>    </a:t>
            </a:r>
            <a:r>
              <a:rPr lang="en-US" sz="3300" dirty="0">
                <a:cs typeface="+mj-cs"/>
              </a:rPr>
              <a:t>d. </a:t>
            </a:r>
            <a:r>
              <a:rPr lang="en-US" sz="3300" dirty="0" err="1">
                <a:cs typeface="+mj-cs"/>
              </a:rPr>
              <a:t>frotibroon</a:t>
            </a:r>
            <a:endParaRPr lang="ar-EG" sz="3300" dirty="0">
              <a:cs typeface="+mj-cs"/>
            </a:endParaRPr>
          </a:p>
          <a:p>
            <a:pPr marL="0" lvl="0" indent="0" algn="l" rtl="0">
              <a:buNone/>
            </a:pPr>
            <a:r>
              <a:rPr lang="en-US" sz="3300" b="1" dirty="0">
                <a:solidFill>
                  <a:prstClr val="black"/>
                </a:solidFill>
                <a:cs typeface="+mj-cs"/>
              </a:rPr>
              <a:t>299. </a:t>
            </a:r>
            <a:r>
              <a:rPr lang="en-US" sz="3300" dirty="0">
                <a:solidFill>
                  <a:prstClr val="black"/>
                </a:solidFill>
                <a:cs typeface="+mj-cs"/>
              </a:rPr>
              <a:t>Here are some words translated from an</a:t>
            </a:r>
            <a:r>
              <a:rPr lang="ar-EG" sz="3300" dirty="0">
                <a:solidFill>
                  <a:prstClr val="black"/>
                </a:solidFill>
                <a:cs typeface="+mj-cs"/>
              </a:rPr>
              <a:t> </a:t>
            </a:r>
            <a:r>
              <a:rPr lang="en-US" sz="3300" dirty="0">
                <a:solidFill>
                  <a:prstClr val="black"/>
                </a:solidFill>
                <a:cs typeface="+mj-cs"/>
              </a:rPr>
              <a:t>artificial language.</a:t>
            </a:r>
          </a:p>
          <a:p>
            <a:pPr marL="0" lvl="0" indent="0" algn="l" rtl="0">
              <a:buNone/>
            </a:pPr>
            <a:r>
              <a:rPr lang="en-US" sz="3300" i="1" dirty="0" err="1">
                <a:solidFill>
                  <a:prstClr val="black"/>
                </a:solidFill>
                <a:cs typeface="+mj-cs"/>
              </a:rPr>
              <a:t>moolokarn</a:t>
            </a:r>
            <a:r>
              <a:rPr lang="en-US" sz="3300" dirty="0">
                <a:solidFill>
                  <a:prstClr val="black"/>
                </a:solidFill>
                <a:cs typeface="+mj-cs"/>
              </a:rPr>
              <a:t> means blue sky</a:t>
            </a:r>
          </a:p>
          <a:p>
            <a:pPr marL="0" lvl="0" indent="0" algn="l" rtl="0">
              <a:buNone/>
            </a:pPr>
            <a:r>
              <a:rPr lang="en-US" sz="3300" dirty="0" err="1">
                <a:solidFill>
                  <a:prstClr val="black"/>
                </a:solidFill>
                <a:cs typeface="+mj-cs"/>
              </a:rPr>
              <a:t>w</a:t>
            </a:r>
            <a:r>
              <a:rPr lang="en-US" sz="3300" i="1" dirty="0" err="1">
                <a:solidFill>
                  <a:prstClr val="black"/>
                </a:solidFill>
                <a:cs typeface="+mj-cs"/>
              </a:rPr>
              <a:t>ilkospadi</a:t>
            </a:r>
            <a:r>
              <a:rPr lang="en-US" sz="3300" dirty="0">
                <a:solidFill>
                  <a:prstClr val="black"/>
                </a:solidFill>
                <a:cs typeface="+mj-cs"/>
              </a:rPr>
              <a:t> means bicycle race</a:t>
            </a:r>
          </a:p>
          <a:p>
            <a:pPr marL="0" lvl="0" indent="0" algn="l" rtl="0">
              <a:buNone/>
            </a:pPr>
            <a:r>
              <a:rPr lang="en-US" sz="3300" i="1" dirty="0" err="1">
                <a:solidFill>
                  <a:prstClr val="black"/>
                </a:solidFill>
                <a:cs typeface="+mj-cs"/>
              </a:rPr>
              <a:t>moolowilko</a:t>
            </a:r>
            <a:r>
              <a:rPr lang="en-US" sz="3300" dirty="0">
                <a:solidFill>
                  <a:prstClr val="black"/>
                </a:solidFill>
                <a:cs typeface="+mj-cs"/>
              </a:rPr>
              <a:t> means blue bicycle</a:t>
            </a:r>
          </a:p>
          <a:p>
            <a:pPr marL="0" lvl="0" indent="0" algn="l" rtl="0">
              <a:buNone/>
            </a:pPr>
            <a:r>
              <a:rPr lang="en-US" sz="3300" dirty="0">
                <a:solidFill>
                  <a:prstClr val="black"/>
                </a:solidFill>
                <a:cs typeface="+mj-cs"/>
              </a:rPr>
              <a:t>Which word could mean “racecar”?</a:t>
            </a:r>
          </a:p>
          <a:p>
            <a:pPr marL="457200" lvl="0" indent="-457200" algn="l" rtl="0">
              <a:buAutoNum type="alphaLcPeriod"/>
            </a:pPr>
            <a:r>
              <a:rPr lang="en-US" sz="3300" dirty="0" err="1">
                <a:solidFill>
                  <a:prstClr val="black"/>
                </a:solidFill>
                <a:cs typeface="+mj-cs"/>
              </a:rPr>
              <a:t>Wilkozwet</a:t>
            </a:r>
            <a:r>
              <a:rPr lang="ar-EG" sz="3300" dirty="0">
                <a:solidFill>
                  <a:prstClr val="black"/>
                </a:solidFill>
                <a:cs typeface="+mj-cs"/>
              </a:rPr>
              <a:t>    </a:t>
            </a:r>
            <a:r>
              <a:rPr lang="en-US" sz="3300" dirty="0">
                <a:solidFill>
                  <a:prstClr val="black"/>
                </a:solidFill>
                <a:cs typeface="+mj-cs"/>
              </a:rPr>
              <a:t>b. </a:t>
            </a:r>
            <a:r>
              <a:rPr lang="en-US" sz="3300" dirty="0" err="1">
                <a:solidFill>
                  <a:prstClr val="black"/>
                </a:solidFill>
                <a:cs typeface="+mj-cs"/>
              </a:rPr>
              <a:t>Spadiwilko</a:t>
            </a:r>
            <a:r>
              <a:rPr lang="ar-EG" sz="3300" dirty="0">
                <a:solidFill>
                  <a:prstClr val="black"/>
                </a:solidFill>
                <a:cs typeface="+mj-cs"/>
              </a:rPr>
              <a:t>   </a:t>
            </a:r>
            <a:r>
              <a:rPr lang="en-US" sz="3300" dirty="0">
                <a:solidFill>
                  <a:prstClr val="black"/>
                </a:solidFill>
                <a:cs typeface="+mj-cs"/>
              </a:rPr>
              <a:t>c. </a:t>
            </a:r>
            <a:r>
              <a:rPr lang="en-US" sz="3300" dirty="0" err="1">
                <a:solidFill>
                  <a:prstClr val="black"/>
                </a:solidFill>
                <a:cs typeface="+mj-cs"/>
              </a:rPr>
              <a:t>Moolobreil</a:t>
            </a:r>
            <a:r>
              <a:rPr lang="ar-EG" sz="3300" dirty="0">
                <a:solidFill>
                  <a:prstClr val="black"/>
                </a:solidFill>
                <a:cs typeface="+mj-cs"/>
              </a:rPr>
              <a:t>  </a:t>
            </a:r>
            <a:r>
              <a:rPr lang="en-US" sz="3300" b="1" dirty="0">
                <a:solidFill>
                  <a:prstClr val="black"/>
                </a:solidFill>
                <a:cs typeface="+mj-cs"/>
              </a:rPr>
              <a:t>d. </a:t>
            </a:r>
            <a:r>
              <a:rPr lang="en-US" sz="3300" b="1" dirty="0" err="1">
                <a:solidFill>
                  <a:prstClr val="black"/>
                </a:solidFill>
                <a:cs typeface="+mj-cs"/>
              </a:rPr>
              <a:t>spadivolo</a:t>
            </a:r>
            <a:endParaRPr lang="ar-EG" sz="3300" b="1" dirty="0">
              <a:solidFill>
                <a:prstClr val="black"/>
              </a:solidFill>
              <a:cs typeface="+mj-cs"/>
            </a:endParaRPr>
          </a:p>
          <a:p>
            <a:pPr marL="0" lvl="0" indent="0" algn="l" rtl="0">
              <a:buNone/>
            </a:pPr>
            <a:r>
              <a:rPr lang="en-US" sz="3300" b="1" dirty="0">
                <a:solidFill>
                  <a:prstClr val="black"/>
                </a:solidFill>
                <a:cs typeface="+mj-cs"/>
              </a:rPr>
              <a:t>300</a:t>
            </a:r>
            <a:r>
              <a:rPr lang="en-US" sz="3300" dirty="0">
                <a:solidFill>
                  <a:prstClr val="black"/>
                </a:solidFill>
                <a:cs typeface="+mj-cs"/>
              </a:rPr>
              <a:t>. Here are some words translated from an</a:t>
            </a:r>
          </a:p>
          <a:p>
            <a:pPr marL="0" lvl="0" indent="0" algn="l" rtl="0">
              <a:buNone/>
            </a:pPr>
            <a:r>
              <a:rPr lang="en-US" sz="3300" dirty="0">
                <a:solidFill>
                  <a:prstClr val="black"/>
                </a:solidFill>
                <a:cs typeface="+mj-cs"/>
              </a:rPr>
              <a:t>artificial language.</a:t>
            </a:r>
          </a:p>
          <a:p>
            <a:pPr marL="0" lvl="0" indent="0" algn="l" rtl="0">
              <a:buNone/>
            </a:pPr>
            <a:r>
              <a:rPr lang="en-US" sz="3300" i="1" dirty="0" err="1">
                <a:solidFill>
                  <a:prstClr val="black"/>
                </a:solidFill>
                <a:cs typeface="+mj-cs"/>
              </a:rPr>
              <a:t>daftafoni</a:t>
            </a:r>
            <a:r>
              <a:rPr lang="en-US" sz="3300" i="1" dirty="0">
                <a:solidFill>
                  <a:prstClr val="black"/>
                </a:solidFill>
                <a:cs typeface="+mj-cs"/>
              </a:rPr>
              <a:t> </a:t>
            </a:r>
            <a:r>
              <a:rPr lang="en-US" sz="3300" dirty="0">
                <a:solidFill>
                  <a:prstClr val="black"/>
                </a:solidFill>
                <a:cs typeface="+mj-cs"/>
              </a:rPr>
              <a:t>means advisement</a:t>
            </a:r>
          </a:p>
          <a:p>
            <a:pPr marL="0" lvl="0" indent="0" algn="l" rtl="0">
              <a:buNone/>
            </a:pPr>
            <a:r>
              <a:rPr lang="en-US" sz="3300" i="1" dirty="0" err="1">
                <a:solidFill>
                  <a:prstClr val="black"/>
                </a:solidFill>
                <a:cs typeface="+mj-cs"/>
              </a:rPr>
              <a:t>imodafta</a:t>
            </a:r>
            <a:r>
              <a:rPr lang="en-US" sz="3300" dirty="0">
                <a:solidFill>
                  <a:prstClr val="black"/>
                </a:solidFill>
                <a:cs typeface="+mj-cs"/>
              </a:rPr>
              <a:t> means misadvise</a:t>
            </a:r>
          </a:p>
          <a:p>
            <a:pPr marL="0" lvl="0" indent="0" algn="l" rtl="0">
              <a:buNone/>
            </a:pPr>
            <a:r>
              <a:rPr lang="en-US" sz="3300" i="1" dirty="0" err="1">
                <a:solidFill>
                  <a:prstClr val="black"/>
                </a:solidFill>
                <a:cs typeface="+mj-cs"/>
              </a:rPr>
              <a:t>imolokti</a:t>
            </a:r>
            <a:r>
              <a:rPr lang="en-US" sz="3300" i="1" dirty="0">
                <a:solidFill>
                  <a:prstClr val="black"/>
                </a:solidFill>
                <a:cs typeface="+mj-cs"/>
              </a:rPr>
              <a:t> </a:t>
            </a:r>
            <a:r>
              <a:rPr lang="en-US" sz="3300" dirty="0">
                <a:solidFill>
                  <a:prstClr val="black"/>
                </a:solidFill>
                <a:cs typeface="+mj-cs"/>
              </a:rPr>
              <a:t>means misconduct</a:t>
            </a:r>
          </a:p>
          <a:p>
            <a:pPr marL="0" lvl="0" indent="0" algn="l" rtl="0">
              <a:buNone/>
            </a:pPr>
            <a:r>
              <a:rPr lang="en-US" sz="3300" dirty="0">
                <a:solidFill>
                  <a:prstClr val="black"/>
                </a:solidFill>
                <a:cs typeface="+mj-cs"/>
              </a:rPr>
              <a:t>Which word could mean “statement”?</a:t>
            </a:r>
          </a:p>
          <a:p>
            <a:pPr marL="0" lvl="0" indent="0" algn="l" rtl="0">
              <a:buNone/>
            </a:pPr>
            <a:r>
              <a:rPr lang="en-US" sz="3300" b="1" dirty="0">
                <a:solidFill>
                  <a:prstClr val="black"/>
                </a:solidFill>
                <a:cs typeface="+mj-cs"/>
              </a:rPr>
              <a:t>a. </a:t>
            </a:r>
            <a:r>
              <a:rPr lang="en-US" sz="3300" b="1" dirty="0" err="1">
                <a:solidFill>
                  <a:prstClr val="black"/>
                </a:solidFill>
                <a:cs typeface="+mj-cs"/>
              </a:rPr>
              <a:t>Kratafoni</a:t>
            </a:r>
            <a:r>
              <a:rPr lang="ar-EG" sz="3300" b="1" dirty="0">
                <a:solidFill>
                  <a:prstClr val="black"/>
                </a:solidFill>
                <a:cs typeface="+mj-cs"/>
              </a:rPr>
              <a:t>  </a:t>
            </a:r>
            <a:r>
              <a:rPr lang="en-US" sz="3300" dirty="0">
                <a:solidFill>
                  <a:prstClr val="black"/>
                </a:solidFill>
                <a:cs typeface="+mj-cs"/>
              </a:rPr>
              <a:t>b. </a:t>
            </a:r>
            <a:r>
              <a:rPr lang="en-US" sz="3300" dirty="0" err="1">
                <a:solidFill>
                  <a:prstClr val="black"/>
                </a:solidFill>
                <a:cs typeface="+mj-cs"/>
              </a:rPr>
              <a:t>Kratadafta</a:t>
            </a:r>
            <a:r>
              <a:rPr lang="ar-EG" sz="3300" dirty="0">
                <a:solidFill>
                  <a:prstClr val="black"/>
                </a:solidFill>
                <a:cs typeface="+mj-cs"/>
              </a:rPr>
              <a:t>  </a:t>
            </a:r>
            <a:r>
              <a:rPr lang="en-US" sz="3300" dirty="0">
                <a:solidFill>
                  <a:prstClr val="black"/>
                </a:solidFill>
                <a:cs typeface="+mj-cs"/>
              </a:rPr>
              <a:t>c. </a:t>
            </a:r>
            <a:r>
              <a:rPr lang="en-US" sz="3300" dirty="0" err="1">
                <a:solidFill>
                  <a:prstClr val="black"/>
                </a:solidFill>
                <a:cs typeface="+mj-cs"/>
              </a:rPr>
              <a:t>loktifonid</a:t>
            </a:r>
            <a:r>
              <a:rPr lang="en-US" sz="3300" dirty="0">
                <a:solidFill>
                  <a:prstClr val="black"/>
                </a:solidFill>
                <a:cs typeface="+mj-cs"/>
              </a:rPr>
              <a:t>. </a:t>
            </a:r>
            <a:r>
              <a:rPr lang="ar-EG" sz="3300" dirty="0">
                <a:solidFill>
                  <a:prstClr val="black"/>
                </a:solidFill>
                <a:cs typeface="+mj-cs"/>
              </a:rPr>
              <a:t>  </a:t>
            </a:r>
            <a:r>
              <a:rPr lang="en-US" sz="3300" dirty="0" err="1">
                <a:solidFill>
                  <a:prstClr val="black"/>
                </a:solidFill>
                <a:cs typeface="+mj-cs"/>
              </a:rPr>
              <a:t>daftaimo</a:t>
            </a:r>
            <a:endParaRPr lang="ar-EG" sz="3300" dirty="0">
              <a:solidFill>
                <a:prstClr val="black"/>
              </a:solidFill>
              <a:cs typeface="+mj-cs"/>
            </a:endParaRPr>
          </a:p>
          <a:p>
            <a:pPr marL="0" lvl="0" indent="0" algn="l" rtl="0">
              <a:buNone/>
            </a:pPr>
            <a:endParaRPr lang="en-US" sz="2300" b="1" dirty="0">
              <a:solidFill>
                <a:prstClr val="black"/>
              </a:solidFill>
              <a:cs typeface="+mj-cs"/>
            </a:endParaRPr>
          </a:p>
          <a:p>
            <a:pPr marL="0" indent="0" algn="l" rtl="0">
              <a:buNone/>
            </a:pPr>
            <a:endParaRPr lang="ar-EG" dirty="0"/>
          </a:p>
          <a:p>
            <a:pPr marL="0" indent="0" algn="l" rtl="0">
              <a:buNone/>
            </a:pPr>
            <a:endParaRPr lang="ar-EG" dirty="0"/>
          </a:p>
          <a:p>
            <a:pPr marL="0" indent="0" algn="l" rtl="0">
              <a:buNone/>
            </a:pPr>
            <a:endParaRPr lang="en-US" dirty="0"/>
          </a:p>
          <a:p>
            <a:pPr marL="0" indent="0" algn="l" rtl="0">
              <a:buNone/>
            </a:pPr>
            <a:endParaRPr lang="en-US" b="1" dirty="0"/>
          </a:p>
          <a:p>
            <a:pPr marL="0" indent="0" algn="l" rtl="0">
              <a:buNone/>
            </a:pPr>
            <a:endParaRPr lang="en-US" dirty="0"/>
          </a:p>
        </p:txBody>
      </p:sp>
    </p:spTree>
    <p:extLst>
      <p:ext uri="{BB962C8B-B14F-4D97-AF65-F5344CB8AC3E}">
        <p14:creationId xmlns:p14="http://schemas.microsoft.com/office/powerpoint/2010/main" val="5960154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976</TotalTime>
  <Words>4340</Words>
  <Application>Microsoft Office PowerPoint</Application>
  <PresentationFormat>On-screen Show (4:3)</PresentationFormat>
  <Paragraphs>297</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HelveticaNeue-BlackCond</vt:lpstr>
      <vt:lpstr>Minion-Bold</vt:lpstr>
      <vt:lpstr>Minion-Regular</vt:lpstr>
      <vt:lpstr>Times New Roman</vt:lpstr>
      <vt:lpstr>Office Theme</vt:lpstr>
      <vt:lpstr>كلية التربية جامعة بنها  قسم اللغة الإنجليزية   الفرقة/ الثالثة المادة/ كتابة أستاذ المادة/ أ.د/ نازك محمد عبد اللطيف الترم الثاني للعام الدراسي 2019/2020 </vt:lpstr>
      <vt:lpstr>PowerPoint Presentation</vt:lpstr>
      <vt:lpstr>PowerPoint Presentation</vt:lpstr>
      <vt:lpstr>Set 15:الكتاب من ص 31-30  This set contains another type of verbal analogy questions.          In each, the words in the top row are related in some way. To      help you discover this relationship, make up a sentence based on the top three words. The words  in the bottom row are related in the same way as the words in the top row. For each item, find      the word that completes the bottom row of words.                       **For more exercises, see your book Page 30. **The Bold choice is the correct one. Set 15: 242. ant     fly     bee      hamster      squirrel _________  (A) spider       (B) mouse        (C) rodent            (D) cat 243. carpenter      saw       nails pediatrician      stethoscope _______   (A) Thermometer     (B) baby       (C) doctor         (D) nurse 244. table      wood       oak        shirt          cloth ______  (A) Sewing      (B) dress     (C) shirt      (D) cotton   245. rule     command     dictate            doze sleep _______  (A) Snore    (B) govern    (C) awaken       (D) hibernate 246. Meal      banquet      feast          shelter palace _____   (A)mansion   (B) hallway      (C) protection    (D) haven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Rodey</dc:creator>
  <cp:lastModifiedBy>DR Nazik abd el latif</cp:lastModifiedBy>
  <cp:revision>72</cp:revision>
  <dcterms:created xsi:type="dcterms:W3CDTF">2020-03-15T23:23:10Z</dcterms:created>
  <dcterms:modified xsi:type="dcterms:W3CDTF">2020-03-25T18:30:45Z</dcterms:modified>
</cp:coreProperties>
</file>